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Myriad" panose="020B0604020202020204" charset="0"/>
      <p:regular r:id="rId17"/>
    </p:embeddedFont>
    <p:embeddedFont>
      <p:font typeface="Myriad Bold" panose="020B0604020202020204" charset="0"/>
      <p:regular r:id="rId18"/>
    </p:embeddedFont>
    <p:embeddedFont>
      <p:font typeface="Myriad Bold Italics" panose="020B0604020202020204" charset="0"/>
      <p:regular r:id="rId19"/>
    </p:embeddedFont>
    <p:embeddedFont>
      <p:font typeface="Myriad Italics" panose="020B0604020202020204" charset="0"/>
      <p:regular r:id="rId20"/>
    </p:embeddedFont>
    <p:embeddedFont>
      <p:font typeface="Myriad Light" panose="020B0604020202020204" charset="0"/>
      <p:regular r:id="rId21"/>
    </p:embeddedFont>
    <p:embeddedFont>
      <p:font typeface="Myriad Light Italics" panose="020B0604020202020204" charset="0"/>
      <p:regular r:id="rId22"/>
    </p:embeddedFont>
    <p:embeddedFont>
      <p:font typeface="Myriad Semi-Bold" panose="020B0604020202020204" charset="0"/>
      <p:regular r:id="rId23"/>
    </p:embeddedFont>
    <p:embeddedFont>
      <p:font typeface="Myriad Semi-Bold Italics" panose="020B0604020202020204" charset="0"/>
      <p:regular r:id="rId24"/>
    </p:embeddedFont>
    <p:embeddedFont>
      <p:font typeface="Myriad Ultra-Bold" panose="020B0604020202020204" charset="0"/>
      <p:regular r:id="rId25"/>
    </p:embeddedFont>
    <p:embeddedFont>
      <p:font typeface="Myriad Ultra-Bold Italics" panose="020B0604020202020204" charset="0"/>
      <p:regular r:id="rId26"/>
    </p:embeddedFont>
    <p:embeddedFont>
      <p:font typeface="Symphony"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9" d="100"/>
          <a:sy n="59" d="100"/>
        </p:scale>
        <p:origin x="81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Left-side statement:</a:t>
            </a:r>
          </a:p>
          <a:p>
            <a:r>
              <a:rPr lang="en-US"/>
              <a:t>Ready to make an impact? Your next opportunity could start right here.</a:t>
            </a:r>
          </a:p>
          <a:p>
            <a:r>
              <a:rPr lang="en-US"/>
              <a:t>Large highlighted statement:</a:t>
            </a:r>
          </a:p>
          <a:p>
            <a:r>
              <a:rPr lang="en-US"/>
              <a:t>Build a career that gives back to your community — and gives you room to grow.</a:t>
            </a:r>
          </a:p>
          <a:p>
            <a:r>
              <a:rPr lang="en-US"/>
              <a:t>Smaller supporting text:</a:t>
            </a:r>
          </a:p>
          <a:p>
            <a:r>
              <a:rPr lang="en-US"/>
              <a:t>At DSS-ES, your work matters. Join a team where your talents can make a difference for individuals and families across our community while building a career you can be proud of.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hyperlink" Target="https://ongov.onondagaccount.com/wp-content/uploads/2024/04/DSS-Final-Draft.mp4"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sv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8.svg"/><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7851362" y="5180063"/>
            <a:ext cx="8202526" cy="2642991"/>
            <a:chOff x="0" y="0"/>
            <a:chExt cx="2160336" cy="696096"/>
          </a:xfrm>
        </p:grpSpPr>
        <p:sp>
          <p:nvSpPr>
            <p:cNvPr id="3" name="Freeform 3"/>
            <p:cNvSpPr/>
            <p:nvPr/>
          </p:nvSpPr>
          <p:spPr>
            <a:xfrm>
              <a:off x="0" y="0"/>
              <a:ext cx="2160336" cy="696096"/>
            </a:xfrm>
            <a:custGeom>
              <a:avLst/>
              <a:gdLst/>
              <a:ahLst/>
              <a:cxnLst/>
              <a:rect l="l" t="t" r="r" b="b"/>
              <a:pathLst>
                <a:path w="2160336" h="696096">
                  <a:moveTo>
                    <a:pt x="0" y="0"/>
                  </a:moveTo>
                  <a:lnTo>
                    <a:pt x="2160336" y="0"/>
                  </a:lnTo>
                  <a:lnTo>
                    <a:pt x="2160336" y="696096"/>
                  </a:lnTo>
                  <a:lnTo>
                    <a:pt x="0" y="696096"/>
                  </a:lnTo>
                  <a:close/>
                </a:path>
              </a:pathLst>
            </a:custGeom>
            <a:solidFill>
              <a:srgbClr val="AAB8FF"/>
            </a:solidFill>
          </p:spPr>
          <p:txBody>
            <a:bodyPr/>
            <a:lstStyle/>
            <a:p>
              <a:endParaRPr lang="en-US"/>
            </a:p>
          </p:txBody>
        </p:sp>
        <p:sp>
          <p:nvSpPr>
            <p:cNvPr id="4" name="TextBox 4"/>
            <p:cNvSpPr txBox="1"/>
            <p:nvPr/>
          </p:nvSpPr>
          <p:spPr>
            <a:xfrm>
              <a:off x="0" y="-47625"/>
              <a:ext cx="2160336" cy="743721"/>
            </a:xfrm>
            <a:prstGeom prst="rect">
              <a:avLst/>
            </a:prstGeom>
          </p:spPr>
          <p:txBody>
            <a:bodyPr lIns="50800" tIns="50800" rIns="50800" bIns="50800" rtlCol="0" anchor="ctr"/>
            <a:lstStyle/>
            <a:p>
              <a:pPr algn="ctr">
                <a:lnSpc>
                  <a:spcPts val="3067"/>
                </a:lnSpc>
              </a:pPr>
              <a:endParaRPr/>
            </a:p>
          </p:txBody>
        </p:sp>
      </p:grpSp>
      <p:sp>
        <p:nvSpPr>
          <p:cNvPr id="5" name="AutoShape 5"/>
          <p:cNvSpPr/>
          <p:nvPr/>
        </p:nvSpPr>
        <p:spPr>
          <a:xfrm>
            <a:off x="-970595" y="9763371"/>
            <a:ext cx="15133110" cy="0"/>
          </a:xfrm>
          <a:prstGeom prst="line">
            <a:avLst/>
          </a:prstGeom>
          <a:ln w="28575" cap="flat">
            <a:solidFill>
              <a:srgbClr val="2B3B90"/>
            </a:solidFill>
            <a:prstDash val="solid"/>
            <a:headEnd type="none" w="sm" len="sm"/>
            <a:tailEnd type="none" w="sm" len="sm"/>
          </a:ln>
        </p:spPr>
        <p:txBody>
          <a:bodyPr/>
          <a:lstStyle/>
          <a:p>
            <a:endParaRPr lang="en-US"/>
          </a:p>
        </p:txBody>
      </p:sp>
      <p:sp>
        <p:nvSpPr>
          <p:cNvPr id="6" name="TextBox 6"/>
          <p:cNvSpPr txBox="1"/>
          <p:nvPr/>
        </p:nvSpPr>
        <p:spPr>
          <a:xfrm>
            <a:off x="2012302" y="3683146"/>
            <a:ext cx="9097513" cy="3651700"/>
          </a:xfrm>
          <a:prstGeom prst="rect">
            <a:avLst/>
          </a:prstGeom>
        </p:spPr>
        <p:txBody>
          <a:bodyPr lIns="0" tIns="0" rIns="0" bIns="0" rtlCol="0" anchor="t">
            <a:spAutoFit/>
          </a:bodyPr>
          <a:lstStyle/>
          <a:p>
            <a:pPr algn="ctr">
              <a:lnSpc>
                <a:spcPts val="20807"/>
              </a:lnSpc>
            </a:pPr>
            <a:r>
              <a:rPr lang="en-US" sz="32011">
                <a:solidFill>
                  <a:srgbClr val="2B3B90"/>
                </a:solidFill>
                <a:latin typeface="Symphony"/>
                <a:ea typeface="Symphony"/>
                <a:cs typeface="Symphony"/>
                <a:sym typeface="Symphony"/>
              </a:rPr>
              <a:t>Welcome</a:t>
            </a:r>
          </a:p>
        </p:txBody>
      </p:sp>
      <p:sp>
        <p:nvSpPr>
          <p:cNvPr id="7" name="TextBox 7"/>
          <p:cNvSpPr txBox="1"/>
          <p:nvPr/>
        </p:nvSpPr>
        <p:spPr>
          <a:xfrm>
            <a:off x="2234112" y="5766449"/>
            <a:ext cx="14041585" cy="2056605"/>
          </a:xfrm>
          <a:prstGeom prst="rect">
            <a:avLst/>
          </a:prstGeom>
        </p:spPr>
        <p:txBody>
          <a:bodyPr lIns="0" tIns="0" rIns="0" bIns="0" rtlCol="0" anchor="t">
            <a:spAutoFit/>
          </a:bodyPr>
          <a:lstStyle/>
          <a:p>
            <a:pPr algn="ctr">
              <a:lnSpc>
                <a:spcPts val="12343"/>
              </a:lnSpc>
            </a:pPr>
            <a:r>
              <a:rPr lang="en-US" sz="15429" b="1">
                <a:solidFill>
                  <a:srgbClr val="2B3B90"/>
                </a:solidFill>
                <a:latin typeface="Myriad Ultra-Bold"/>
                <a:ea typeface="Myriad Ultra-Bold"/>
                <a:cs typeface="Myriad Ultra-Bold"/>
                <a:sym typeface="Myriad Ultra-Bold"/>
              </a:rPr>
              <a:t>TEAM MEMBER</a:t>
            </a:r>
          </a:p>
        </p:txBody>
      </p:sp>
      <p:sp>
        <p:nvSpPr>
          <p:cNvPr id="8" name="TextBox 8"/>
          <p:cNvSpPr txBox="1"/>
          <p:nvPr/>
        </p:nvSpPr>
        <p:spPr>
          <a:xfrm>
            <a:off x="11507337" y="4327896"/>
            <a:ext cx="2761477" cy="1028700"/>
          </a:xfrm>
          <a:prstGeom prst="rect">
            <a:avLst/>
          </a:prstGeom>
        </p:spPr>
        <p:txBody>
          <a:bodyPr lIns="0" tIns="0" rIns="0" bIns="0" rtlCol="0" anchor="t">
            <a:spAutoFit/>
          </a:bodyPr>
          <a:lstStyle/>
          <a:p>
            <a:pPr algn="l">
              <a:lnSpc>
                <a:spcPts val="7267"/>
              </a:lnSpc>
            </a:pPr>
            <a:r>
              <a:rPr lang="en-US" sz="6056" i="1">
                <a:solidFill>
                  <a:srgbClr val="2B3B90"/>
                </a:solidFill>
                <a:latin typeface="Myriad Light Italics"/>
                <a:ea typeface="Myriad Light Italics"/>
                <a:cs typeface="Myriad Light Italics"/>
                <a:sym typeface="Myriad Light Italics"/>
              </a:rPr>
              <a:t>FUTURE</a:t>
            </a:r>
          </a:p>
        </p:txBody>
      </p:sp>
      <p:sp>
        <p:nvSpPr>
          <p:cNvPr id="9" name="TextBox 9"/>
          <p:cNvSpPr txBox="1"/>
          <p:nvPr/>
        </p:nvSpPr>
        <p:spPr>
          <a:xfrm>
            <a:off x="14162516" y="9525246"/>
            <a:ext cx="3778228" cy="428625"/>
          </a:xfrm>
          <a:prstGeom prst="rect">
            <a:avLst/>
          </a:prstGeom>
        </p:spPr>
        <p:txBody>
          <a:bodyPr lIns="0" tIns="0" rIns="0" bIns="0" rtlCol="0" anchor="t">
            <a:spAutoFit/>
          </a:bodyPr>
          <a:lstStyle/>
          <a:p>
            <a:pPr algn="r">
              <a:lnSpc>
                <a:spcPts val="3067"/>
              </a:lnSpc>
            </a:pPr>
            <a:r>
              <a:rPr lang="en-US" sz="2556">
                <a:solidFill>
                  <a:srgbClr val="2B3B90"/>
                </a:solidFill>
                <a:latin typeface="Myriad"/>
                <a:ea typeface="Myriad"/>
                <a:cs typeface="Myriad"/>
                <a:sym typeface="Myriad"/>
              </a:rPr>
              <a:t>LAST REV. AUGUST 2026</a:t>
            </a:r>
          </a:p>
        </p:txBody>
      </p:sp>
      <p:grpSp>
        <p:nvGrpSpPr>
          <p:cNvPr id="10" name="Group 10"/>
          <p:cNvGrpSpPr/>
          <p:nvPr/>
        </p:nvGrpSpPr>
        <p:grpSpPr>
          <a:xfrm>
            <a:off x="114199" y="269924"/>
            <a:ext cx="17826545" cy="1270910"/>
            <a:chOff x="0" y="0"/>
            <a:chExt cx="23768726" cy="1694547"/>
          </a:xfrm>
        </p:grpSpPr>
        <p:grpSp>
          <p:nvGrpSpPr>
            <p:cNvPr id="11" name="Group 11"/>
            <p:cNvGrpSpPr/>
            <p:nvPr/>
          </p:nvGrpSpPr>
          <p:grpSpPr>
            <a:xfrm>
              <a:off x="20445304" y="182860"/>
              <a:ext cx="3323422" cy="887074"/>
              <a:chOff x="0" y="0"/>
              <a:chExt cx="867826" cy="231637"/>
            </a:xfrm>
          </p:grpSpPr>
          <p:sp>
            <p:nvSpPr>
              <p:cNvPr id="12" name="Freeform 12"/>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13" name="TextBox 13"/>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14" name="Freeform 14"/>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2"/>
              <a:stretch>
                <a:fillRect l="-11464" t="-4945" r="-6899" b="-16247"/>
              </a:stretch>
            </a:blipFill>
          </p:spPr>
          <p:txBody>
            <a:bodyPr/>
            <a:lstStyle/>
            <a:p>
              <a:endParaRPr lang="en-US"/>
            </a:p>
          </p:txBody>
        </p:sp>
        <p:sp>
          <p:nvSpPr>
            <p:cNvPr id="15" name="TextBox 15"/>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16" name="TextBox 16"/>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2B3B90"/>
                  </a:solidFill>
                  <a:latin typeface="Myriad"/>
                  <a:ea typeface="Myriad"/>
                  <a:cs typeface="Myriad"/>
                  <a:sym typeface="Myriad"/>
                </a:rPr>
                <a:t>CAREER DETAILS</a:t>
              </a:r>
            </a:p>
          </p:txBody>
        </p:sp>
      </p:grpSp>
      <p:sp>
        <p:nvSpPr>
          <p:cNvPr id="17" name="TextBox 17"/>
          <p:cNvSpPr txBox="1"/>
          <p:nvPr/>
        </p:nvSpPr>
        <p:spPr>
          <a:xfrm>
            <a:off x="259143" y="8893961"/>
            <a:ext cx="10175972" cy="638175"/>
          </a:xfrm>
          <a:prstGeom prst="rect">
            <a:avLst/>
          </a:prstGeom>
        </p:spPr>
        <p:txBody>
          <a:bodyPr lIns="0" tIns="0" rIns="0" bIns="0" rtlCol="0" anchor="t">
            <a:spAutoFit/>
          </a:bodyPr>
          <a:lstStyle/>
          <a:p>
            <a:pPr algn="l">
              <a:lnSpc>
                <a:spcPts val="2397"/>
              </a:lnSpc>
            </a:pPr>
            <a:r>
              <a:rPr lang="en-US" sz="1997">
                <a:solidFill>
                  <a:srgbClr val="15161E"/>
                </a:solidFill>
                <a:latin typeface="Myriad Light"/>
                <a:ea typeface="Myriad Light"/>
                <a:cs typeface="Myriad Light"/>
                <a:sym typeface="Myriad Light"/>
              </a:rPr>
              <a:t>*This document does not confer any benefits.  Benefits are subject to change.  To ensure you have the most accurate information, please contact the County’s Personnel Department (see last slide).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909860" y="2733017"/>
            <a:ext cx="6893449" cy="6525283"/>
            <a:chOff x="0" y="0"/>
            <a:chExt cx="9191266" cy="8700378"/>
          </a:xfrm>
        </p:grpSpPr>
        <p:grpSp>
          <p:nvGrpSpPr>
            <p:cNvPr id="3" name="Group 3"/>
            <p:cNvGrpSpPr/>
            <p:nvPr/>
          </p:nvGrpSpPr>
          <p:grpSpPr>
            <a:xfrm>
              <a:off x="0" y="0"/>
              <a:ext cx="9191266" cy="8700378"/>
              <a:chOff x="0" y="0"/>
              <a:chExt cx="2400063" cy="2271880"/>
            </a:xfrm>
          </p:grpSpPr>
          <p:sp>
            <p:nvSpPr>
              <p:cNvPr id="4" name="Freeform 4"/>
              <p:cNvSpPr/>
              <p:nvPr/>
            </p:nvSpPr>
            <p:spPr>
              <a:xfrm>
                <a:off x="0" y="0"/>
                <a:ext cx="2400063" cy="2271880"/>
              </a:xfrm>
              <a:custGeom>
                <a:avLst/>
                <a:gdLst/>
                <a:ahLst/>
                <a:cxnLst/>
                <a:rect l="l" t="t" r="r" b="b"/>
                <a:pathLst>
                  <a:path w="2400063" h="2271880">
                    <a:moveTo>
                      <a:pt x="89847" y="0"/>
                    </a:moveTo>
                    <a:lnTo>
                      <a:pt x="2310216" y="0"/>
                    </a:lnTo>
                    <a:cubicBezTo>
                      <a:pt x="2359837" y="0"/>
                      <a:pt x="2400063" y="40226"/>
                      <a:pt x="2400063" y="89847"/>
                    </a:cubicBezTo>
                    <a:lnTo>
                      <a:pt x="2400063" y="2182033"/>
                    </a:lnTo>
                    <a:cubicBezTo>
                      <a:pt x="2400063" y="2231654"/>
                      <a:pt x="2359837" y="2271880"/>
                      <a:pt x="2310216" y="2271880"/>
                    </a:cubicBezTo>
                    <a:lnTo>
                      <a:pt x="89847" y="2271880"/>
                    </a:lnTo>
                    <a:cubicBezTo>
                      <a:pt x="40226" y="2271880"/>
                      <a:pt x="0" y="2231654"/>
                      <a:pt x="0" y="2182033"/>
                    </a:cubicBezTo>
                    <a:lnTo>
                      <a:pt x="0" y="89847"/>
                    </a:lnTo>
                    <a:cubicBezTo>
                      <a:pt x="0" y="40226"/>
                      <a:pt x="40226" y="0"/>
                      <a:pt x="89847" y="0"/>
                    </a:cubicBezTo>
                    <a:close/>
                  </a:path>
                </a:pathLst>
              </a:custGeom>
              <a:ln w="28575" cap="rnd">
                <a:solidFill>
                  <a:srgbClr val="2B3B90"/>
                </a:solidFill>
                <a:prstDash val="solid"/>
                <a:round/>
              </a:ln>
            </p:spPr>
            <p:txBody>
              <a:bodyPr/>
              <a:lstStyle/>
              <a:p>
                <a:endParaRPr lang="en-US"/>
              </a:p>
            </p:txBody>
          </p:sp>
          <p:sp>
            <p:nvSpPr>
              <p:cNvPr id="5" name="TextBox 5"/>
              <p:cNvSpPr txBox="1"/>
              <p:nvPr/>
            </p:nvSpPr>
            <p:spPr>
              <a:xfrm>
                <a:off x="0" y="-47625"/>
                <a:ext cx="2400063" cy="2319505"/>
              </a:xfrm>
              <a:prstGeom prst="rect">
                <a:avLst/>
              </a:prstGeom>
            </p:spPr>
            <p:txBody>
              <a:bodyPr lIns="50800" tIns="50800" rIns="50800" bIns="50800" rtlCol="0" anchor="ctr"/>
              <a:lstStyle/>
              <a:p>
                <a:pPr algn="ctr">
                  <a:lnSpc>
                    <a:spcPts val="3067"/>
                  </a:lnSpc>
                </a:pPr>
                <a:endParaRPr/>
              </a:p>
            </p:txBody>
          </p:sp>
        </p:grpSp>
        <p:sp>
          <p:nvSpPr>
            <p:cNvPr id="6" name="TextBox 6"/>
            <p:cNvSpPr txBox="1"/>
            <p:nvPr/>
          </p:nvSpPr>
          <p:spPr>
            <a:xfrm>
              <a:off x="711437" y="3709989"/>
              <a:ext cx="8013600" cy="4197764"/>
            </a:xfrm>
            <a:prstGeom prst="rect">
              <a:avLst/>
            </a:prstGeom>
          </p:spPr>
          <p:txBody>
            <a:bodyPr lIns="0" tIns="0" rIns="0" bIns="0" rtlCol="0" anchor="t">
              <a:spAutoFit/>
            </a:bodyPr>
            <a:lstStyle/>
            <a:p>
              <a:pPr algn="l">
                <a:lnSpc>
                  <a:spcPts val="3526"/>
                </a:lnSpc>
              </a:pPr>
              <a:r>
                <a:rPr lang="en-US" sz="2519">
                  <a:solidFill>
                    <a:srgbClr val="15161E"/>
                  </a:solidFill>
                  <a:latin typeface="Myriad"/>
                  <a:ea typeface="Myriad"/>
                  <a:cs typeface="Myriad"/>
                  <a:sym typeface="Myriad"/>
                </a:rPr>
                <a:t>From affordable coverage and paid time off to flexible schedules and retirement benefits, County employment offers more than a paycheck. Our benefits are designed to support your health, your future, and a healthy balance between your career and life outside of work.</a:t>
              </a:r>
            </a:p>
          </p:txBody>
        </p:sp>
        <p:sp>
          <p:nvSpPr>
            <p:cNvPr id="7" name="TextBox 7"/>
            <p:cNvSpPr txBox="1"/>
            <p:nvPr/>
          </p:nvSpPr>
          <p:spPr>
            <a:xfrm>
              <a:off x="711437" y="731966"/>
              <a:ext cx="7094679" cy="2675145"/>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Benefits designed to support your life — at work and beyond.</a:t>
              </a:r>
            </a:p>
          </p:txBody>
        </p:sp>
      </p:grpSp>
      <p:grpSp>
        <p:nvGrpSpPr>
          <p:cNvPr id="8" name="Group 8"/>
          <p:cNvGrpSpPr/>
          <p:nvPr/>
        </p:nvGrpSpPr>
        <p:grpSpPr>
          <a:xfrm>
            <a:off x="8356222" y="2733017"/>
            <a:ext cx="9153795" cy="6525283"/>
            <a:chOff x="0" y="0"/>
            <a:chExt cx="3187038" cy="2271880"/>
          </a:xfrm>
        </p:grpSpPr>
        <p:sp>
          <p:nvSpPr>
            <p:cNvPr id="9" name="Freeform 9"/>
            <p:cNvSpPr/>
            <p:nvPr/>
          </p:nvSpPr>
          <p:spPr>
            <a:xfrm>
              <a:off x="0" y="0"/>
              <a:ext cx="3187038" cy="2271880"/>
            </a:xfrm>
            <a:custGeom>
              <a:avLst/>
              <a:gdLst/>
              <a:ahLst/>
              <a:cxnLst/>
              <a:rect l="l" t="t" r="r" b="b"/>
              <a:pathLst>
                <a:path w="3187038" h="2271880">
                  <a:moveTo>
                    <a:pt x="67661" y="0"/>
                  </a:moveTo>
                  <a:lnTo>
                    <a:pt x="3119377" y="0"/>
                  </a:lnTo>
                  <a:cubicBezTo>
                    <a:pt x="3137321" y="0"/>
                    <a:pt x="3154531" y="7129"/>
                    <a:pt x="3167220" y="19817"/>
                  </a:cubicBezTo>
                  <a:cubicBezTo>
                    <a:pt x="3179909" y="32506"/>
                    <a:pt x="3187038" y="49716"/>
                    <a:pt x="3187038" y="67661"/>
                  </a:cubicBezTo>
                  <a:lnTo>
                    <a:pt x="3187038" y="2204219"/>
                  </a:lnTo>
                  <a:cubicBezTo>
                    <a:pt x="3187038" y="2222164"/>
                    <a:pt x="3179909" y="2239374"/>
                    <a:pt x="3167220" y="2252063"/>
                  </a:cubicBezTo>
                  <a:cubicBezTo>
                    <a:pt x="3154531" y="2264751"/>
                    <a:pt x="3137321" y="2271880"/>
                    <a:pt x="3119377" y="2271880"/>
                  </a:cubicBezTo>
                  <a:lnTo>
                    <a:pt x="67661" y="2271880"/>
                  </a:lnTo>
                  <a:cubicBezTo>
                    <a:pt x="49716" y="2271880"/>
                    <a:pt x="32506" y="2264751"/>
                    <a:pt x="19817" y="2252063"/>
                  </a:cubicBezTo>
                  <a:cubicBezTo>
                    <a:pt x="7129" y="2239374"/>
                    <a:pt x="0" y="2222164"/>
                    <a:pt x="0" y="2204219"/>
                  </a:cubicBezTo>
                  <a:lnTo>
                    <a:pt x="0" y="67661"/>
                  </a:lnTo>
                  <a:cubicBezTo>
                    <a:pt x="0" y="49716"/>
                    <a:pt x="7129" y="32506"/>
                    <a:pt x="19817" y="19817"/>
                  </a:cubicBezTo>
                  <a:cubicBezTo>
                    <a:pt x="32506" y="7129"/>
                    <a:pt x="49716" y="0"/>
                    <a:pt x="67661" y="0"/>
                  </a:cubicBezTo>
                  <a:close/>
                </a:path>
              </a:pathLst>
            </a:custGeom>
            <a:ln w="28575" cap="rnd">
              <a:solidFill>
                <a:srgbClr val="2B3B90"/>
              </a:solidFill>
              <a:prstDash val="solid"/>
              <a:round/>
            </a:ln>
          </p:spPr>
          <p:txBody>
            <a:bodyPr/>
            <a:lstStyle/>
            <a:p>
              <a:endParaRPr lang="en-US"/>
            </a:p>
          </p:txBody>
        </p:sp>
        <p:sp>
          <p:nvSpPr>
            <p:cNvPr id="10" name="TextBox 10"/>
            <p:cNvSpPr txBox="1"/>
            <p:nvPr/>
          </p:nvSpPr>
          <p:spPr>
            <a:xfrm>
              <a:off x="0" y="-47625"/>
              <a:ext cx="3187038" cy="2319505"/>
            </a:xfrm>
            <a:prstGeom prst="rect">
              <a:avLst/>
            </a:prstGeom>
          </p:spPr>
          <p:txBody>
            <a:bodyPr lIns="50800" tIns="50800" rIns="50800" bIns="50800" rtlCol="0" anchor="ctr"/>
            <a:lstStyle/>
            <a:p>
              <a:pPr algn="ctr">
                <a:lnSpc>
                  <a:spcPts val="3067"/>
                </a:lnSpc>
              </a:pPr>
              <a:endParaRPr/>
            </a:p>
          </p:txBody>
        </p:sp>
      </p:grpSp>
      <p:sp>
        <p:nvSpPr>
          <p:cNvPr id="11" name="TextBox 11"/>
          <p:cNvSpPr txBox="1"/>
          <p:nvPr/>
        </p:nvSpPr>
        <p:spPr>
          <a:xfrm>
            <a:off x="9910525" y="3123959"/>
            <a:ext cx="6649258"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Affordable Coverage</a:t>
            </a:r>
          </a:p>
        </p:txBody>
      </p:sp>
      <p:sp>
        <p:nvSpPr>
          <p:cNvPr id="12" name="TextBox 12"/>
          <p:cNvSpPr txBox="1"/>
          <p:nvPr/>
        </p:nvSpPr>
        <p:spPr>
          <a:xfrm>
            <a:off x="9910525" y="5131841"/>
            <a:ext cx="5403449"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Paid Time Off</a:t>
            </a:r>
          </a:p>
        </p:txBody>
      </p:sp>
      <p:grpSp>
        <p:nvGrpSpPr>
          <p:cNvPr id="13" name="Group 13"/>
          <p:cNvGrpSpPr/>
          <p:nvPr/>
        </p:nvGrpSpPr>
        <p:grpSpPr>
          <a:xfrm>
            <a:off x="8992826" y="3229548"/>
            <a:ext cx="670338" cy="67033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16" name="Group 16"/>
          <p:cNvGrpSpPr/>
          <p:nvPr/>
        </p:nvGrpSpPr>
        <p:grpSpPr>
          <a:xfrm>
            <a:off x="8992826" y="5237429"/>
            <a:ext cx="670338" cy="67033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19" name="TextBox 19"/>
          <p:cNvSpPr txBox="1"/>
          <p:nvPr/>
        </p:nvSpPr>
        <p:spPr>
          <a:xfrm>
            <a:off x="9073852" y="3291516"/>
            <a:ext cx="508286" cy="455016"/>
          </a:xfrm>
          <a:prstGeom prst="rect">
            <a:avLst/>
          </a:prstGeom>
        </p:spPr>
        <p:txBody>
          <a:bodyPr lIns="0" tIns="0" rIns="0" bIns="0" rtlCol="0" anchor="t">
            <a:spAutoFit/>
          </a:bodyPr>
          <a:lstStyle/>
          <a:p>
            <a:pPr algn="ctr">
              <a:lnSpc>
                <a:spcPts val="3264"/>
              </a:lnSpc>
            </a:pPr>
            <a:r>
              <a:rPr lang="en-US" sz="2511" b="1" spc="-238">
                <a:solidFill>
                  <a:srgbClr val="2B3B90"/>
                </a:solidFill>
                <a:latin typeface="Myriad Bold"/>
                <a:ea typeface="Myriad Bold"/>
                <a:cs typeface="Myriad Bold"/>
                <a:sym typeface="Myriad Bold"/>
              </a:rPr>
              <a:t>01</a:t>
            </a:r>
          </a:p>
        </p:txBody>
      </p:sp>
      <p:sp>
        <p:nvSpPr>
          <p:cNvPr id="20" name="TextBox 20"/>
          <p:cNvSpPr txBox="1"/>
          <p:nvPr/>
        </p:nvSpPr>
        <p:spPr>
          <a:xfrm>
            <a:off x="9073852" y="5299397"/>
            <a:ext cx="508286" cy="455016"/>
          </a:xfrm>
          <a:prstGeom prst="rect">
            <a:avLst/>
          </a:prstGeom>
        </p:spPr>
        <p:txBody>
          <a:bodyPr lIns="0" tIns="0" rIns="0" bIns="0" rtlCol="0" anchor="t">
            <a:spAutoFit/>
          </a:bodyPr>
          <a:lstStyle/>
          <a:p>
            <a:pPr algn="ctr">
              <a:lnSpc>
                <a:spcPts val="3264"/>
              </a:lnSpc>
            </a:pPr>
            <a:r>
              <a:rPr lang="en-US" sz="2511" b="1" spc="-238">
                <a:solidFill>
                  <a:srgbClr val="2B3B90"/>
                </a:solidFill>
                <a:latin typeface="Myriad Bold"/>
                <a:ea typeface="Myriad Bold"/>
                <a:cs typeface="Myriad Bold"/>
                <a:sym typeface="Myriad Bold"/>
              </a:rPr>
              <a:t>02</a:t>
            </a:r>
          </a:p>
        </p:txBody>
      </p:sp>
      <p:sp>
        <p:nvSpPr>
          <p:cNvPr id="21" name="TextBox 21"/>
          <p:cNvSpPr txBox="1"/>
          <p:nvPr/>
        </p:nvSpPr>
        <p:spPr>
          <a:xfrm>
            <a:off x="9910525" y="6751020"/>
            <a:ext cx="6362383"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Work-Life Balance</a:t>
            </a:r>
          </a:p>
        </p:txBody>
      </p:sp>
      <p:grpSp>
        <p:nvGrpSpPr>
          <p:cNvPr id="22" name="Group 22"/>
          <p:cNvGrpSpPr/>
          <p:nvPr/>
        </p:nvGrpSpPr>
        <p:grpSpPr>
          <a:xfrm>
            <a:off x="8992826" y="6856609"/>
            <a:ext cx="670338" cy="670338"/>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25" name="TextBox 25"/>
          <p:cNvSpPr txBox="1"/>
          <p:nvPr/>
        </p:nvSpPr>
        <p:spPr>
          <a:xfrm>
            <a:off x="9073852" y="6918577"/>
            <a:ext cx="508286" cy="455016"/>
          </a:xfrm>
          <a:prstGeom prst="rect">
            <a:avLst/>
          </a:prstGeom>
        </p:spPr>
        <p:txBody>
          <a:bodyPr lIns="0" tIns="0" rIns="0" bIns="0" rtlCol="0" anchor="t">
            <a:spAutoFit/>
          </a:bodyPr>
          <a:lstStyle/>
          <a:p>
            <a:pPr algn="ctr">
              <a:lnSpc>
                <a:spcPts val="3264"/>
              </a:lnSpc>
            </a:pPr>
            <a:r>
              <a:rPr lang="en-US" sz="2511" b="1" spc="-238">
                <a:solidFill>
                  <a:srgbClr val="2B3B90"/>
                </a:solidFill>
                <a:latin typeface="Myriad Bold"/>
                <a:ea typeface="Myriad Bold"/>
                <a:cs typeface="Myriad Bold"/>
                <a:sym typeface="Myriad Bold"/>
              </a:rPr>
              <a:t>03</a:t>
            </a:r>
          </a:p>
        </p:txBody>
      </p:sp>
      <p:sp>
        <p:nvSpPr>
          <p:cNvPr id="26" name="TextBox 26"/>
          <p:cNvSpPr txBox="1"/>
          <p:nvPr/>
        </p:nvSpPr>
        <p:spPr>
          <a:xfrm>
            <a:off x="9961759" y="3870642"/>
            <a:ext cx="6908188"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Health coverage starts the first of the month following your hire date. Approximate monthly costs range from $103–$115 individual and $278–$309 family coverage.</a:t>
            </a:r>
          </a:p>
        </p:txBody>
      </p:sp>
      <p:sp>
        <p:nvSpPr>
          <p:cNvPr id="27" name="TextBox 27"/>
          <p:cNvSpPr txBox="1"/>
          <p:nvPr/>
        </p:nvSpPr>
        <p:spPr>
          <a:xfrm>
            <a:off x="9961759" y="5831567"/>
            <a:ext cx="6908188" cy="729767"/>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Make time for life outside of work with vacation, personal and sick time, plus federal and floating holidays throughout the year.</a:t>
            </a:r>
          </a:p>
        </p:txBody>
      </p:sp>
      <p:sp>
        <p:nvSpPr>
          <p:cNvPr id="28" name="TextBox 28"/>
          <p:cNvSpPr txBox="1"/>
          <p:nvPr/>
        </p:nvSpPr>
        <p:spPr>
          <a:xfrm>
            <a:off x="9961759" y="7500079"/>
            <a:ext cx="6908188"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Enjoy a 35-hour workweek with flexible scheduling opportunities. After probation, eligible employees may have access to a 4-day workweek or hybrid work options.</a:t>
            </a:r>
          </a:p>
        </p:txBody>
      </p:sp>
      <p:grpSp>
        <p:nvGrpSpPr>
          <p:cNvPr id="29" name="Group 29"/>
          <p:cNvGrpSpPr/>
          <p:nvPr/>
        </p:nvGrpSpPr>
        <p:grpSpPr>
          <a:xfrm>
            <a:off x="-383817" y="9734550"/>
            <a:ext cx="19120905" cy="552450"/>
            <a:chOff x="0" y="0"/>
            <a:chExt cx="5035959" cy="145501"/>
          </a:xfrm>
        </p:grpSpPr>
        <p:sp>
          <p:nvSpPr>
            <p:cNvPr id="30" name="Freeform 30"/>
            <p:cNvSpPr/>
            <p:nvPr/>
          </p:nvSpPr>
          <p:spPr>
            <a:xfrm>
              <a:off x="0" y="0"/>
              <a:ext cx="5035959" cy="145501"/>
            </a:xfrm>
            <a:custGeom>
              <a:avLst/>
              <a:gdLst/>
              <a:ahLst/>
              <a:cxnLst/>
              <a:rect l="l" t="t" r="r" b="b"/>
              <a:pathLst>
                <a:path w="5035959" h="145501">
                  <a:moveTo>
                    <a:pt x="20650" y="0"/>
                  </a:moveTo>
                  <a:lnTo>
                    <a:pt x="5015309" y="0"/>
                  </a:lnTo>
                  <a:cubicBezTo>
                    <a:pt x="5020785" y="0"/>
                    <a:pt x="5026038" y="2176"/>
                    <a:pt x="5029910" y="6048"/>
                  </a:cubicBezTo>
                  <a:cubicBezTo>
                    <a:pt x="5033783" y="9921"/>
                    <a:pt x="5035959" y="15173"/>
                    <a:pt x="5035959" y="20650"/>
                  </a:cubicBezTo>
                  <a:lnTo>
                    <a:pt x="5035959" y="124852"/>
                  </a:lnTo>
                  <a:cubicBezTo>
                    <a:pt x="5035959" y="136256"/>
                    <a:pt x="5026713" y="145501"/>
                    <a:pt x="5015309" y="145501"/>
                  </a:cubicBezTo>
                  <a:lnTo>
                    <a:pt x="20650" y="145501"/>
                  </a:lnTo>
                  <a:cubicBezTo>
                    <a:pt x="15173" y="145501"/>
                    <a:pt x="9921" y="143326"/>
                    <a:pt x="6048" y="139453"/>
                  </a:cubicBezTo>
                  <a:cubicBezTo>
                    <a:pt x="2176" y="135581"/>
                    <a:pt x="0" y="130328"/>
                    <a:pt x="0" y="124852"/>
                  </a:cubicBezTo>
                  <a:lnTo>
                    <a:pt x="0" y="20650"/>
                  </a:lnTo>
                  <a:cubicBezTo>
                    <a:pt x="0" y="15173"/>
                    <a:pt x="2176" y="9921"/>
                    <a:pt x="6048" y="6048"/>
                  </a:cubicBezTo>
                  <a:cubicBezTo>
                    <a:pt x="9921" y="2176"/>
                    <a:pt x="15173" y="0"/>
                    <a:pt x="20650" y="0"/>
                  </a:cubicBezTo>
                  <a:close/>
                </a:path>
              </a:pathLst>
            </a:custGeom>
            <a:solidFill>
              <a:srgbClr val="2B3B90"/>
            </a:solidFill>
          </p:spPr>
          <p:txBody>
            <a:bodyPr/>
            <a:lstStyle/>
            <a:p>
              <a:endParaRPr lang="en-US"/>
            </a:p>
          </p:txBody>
        </p:sp>
        <p:sp>
          <p:nvSpPr>
            <p:cNvPr id="31" name="TextBox 31"/>
            <p:cNvSpPr txBox="1"/>
            <p:nvPr/>
          </p:nvSpPr>
          <p:spPr>
            <a:xfrm>
              <a:off x="0" y="-47625"/>
              <a:ext cx="5035959" cy="193126"/>
            </a:xfrm>
            <a:prstGeom prst="rect">
              <a:avLst/>
            </a:prstGeom>
          </p:spPr>
          <p:txBody>
            <a:bodyPr lIns="50800" tIns="50800" rIns="50800" bIns="50800" rtlCol="0" anchor="ctr"/>
            <a:lstStyle/>
            <a:p>
              <a:pPr algn="ctr">
                <a:lnSpc>
                  <a:spcPts val="3067"/>
                </a:lnSpc>
              </a:pPr>
              <a:endParaRPr/>
            </a:p>
          </p:txBody>
        </p:sp>
      </p:grpSp>
      <p:sp>
        <p:nvSpPr>
          <p:cNvPr id="32" name="TextBox 32"/>
          <p:cNvSpPr txBox="1"/>
          <p:nvPr/>
        </p:nvSpPr>
        <p:spPr>
          <a:xfrm>
            <a:off x="3508781" y="1386791"/>
            <a:ext cx="11270437" cy="1346225"/>
          </a:xfrm>
          <a:prstGeom prst="rect">
            <a:avLst/>
          </a:prstGeom>
        </p:spPr>
        <p:txBody>
          <a:bodyPr lIns="0" tIns="0" rIns="0" bIns="0" rtlCol="0" anchor="t">
            <a:spAutoFit/>
          </a:bodyPr>
          <a:lstStyle/>
          <a:p>
            <a:pPr algn="l">
              <a:lnSpc>
                <a:spcPts val="8000"/>
              </a:lnSpc>
            </a:pPr>
            <a:r>
              <a:rPr lang="en-US" sz="10000" b="1">
                <a:solidFill>
                  <a:srgbClr val="2B3B90"/>
                </a:solidFill>
                <a:latin typeface="Myriad Ultra-Bold"/>
                <a:ea typeface="Myriad Ultra-Bold"/>
                <a:cs typeface="Myriad Ultra-Bold"/>
                <a:sym typeface="Myriad Ultra-Bold"/>
              </a:rPr>
              <a:t>BENEFITS &amp; PERKS</a:t>
            </a:r>
          </a:p>
        </p:txBody>
      </p:sp>
      <p:sp>
        <p:nvSpPr>
          <p:cNvPr id="33" name="TextBox 33"/>
          <p:cNvSpPr txBox="1"/>
          <p:nvPr/>
        </p:nvSpPr>
        <p:spPr>
          <a:xfrm>
            <a:off x="251692" y="9830042"/>
            <a:ext cx="17784616" cy="294791"/>
          </a:xfrm>
          <a:prstGeom prst="rect">
            <a:avLst/>
          </a:prstGeom>
        </p:spPr>
        <p:txBody>
          <a:bodyPr lIns="0" tIns="0" rIns="0" bIns="0" rtlCol="0" anchor="t">
            <a:spAutoFit/>
          </a:bodyPr>
          <a:lstStyle/>
          <a:p>
            <a:pPr algn="l">
              <a:lnSpc>
                <a:spcPts val="2126"/>
              </a:lnSpc>
            </a:pPr>
            <a:r>
              <a:rPr lang="en-US" sz="1519">
                <a:solidFill>
                  <a:srgbClr val="FFFFFF"/>
                </a:solidFill>
                <a:latin typeface="Myriad"/>
                <a:ea typeface="Myriad"/>
                <a:cs typeface="Myriad"/>
                <a:sym typeface="Myriad"/>
              </a:rPr>
              <a:t>Benefits, eligibility, and employee costs may vary based on pay grade, bargaining unit, labor agreements, and other factors. Rates shown are approximate. Contact the County Personnel Department for current information.</a:t>
            </a:r>
          </a:p>
        </p:txBody>
      </p:sp>
      <p:grpSp>
        <p:nvGrpSpPr>
          <p:cNvPr id="34" name="Group 34"/>
          <p:cNvGrpSpPr/>
          <p:nvPr/>
        </p:nvGrpSpPr>
        <p:grpSpPr>
          <a:xfrm>
            <a:off x="230728" y="2587"/>
            <a:ext cx="17826545" cy="1270910"/>
            <a:chOff x="0" y="0"/>
            <a:chExt cx="23768726" cy="1694547"/>
          </a:xfrm>
        </p:grpSpPr>
        <p:grpSp>
          <p:nvGrpSpPr>
            <p:cNvPr id="35" name="Group 35"/>
            <p:cNvGrpSpPr/>
            <p:nvPr/>
          </p:nvGrpSpPr>
          <p:grpSpPr>
            <a:xfrm>
              <a:off x="20445304" y="182860"/>
              <a:ext cx="3323422" cy="887074"/>
              <a:chOff x="0" y="0"/>
              <a:chExt cx="867826" cy="231637"/>
            </a:xfrm>
          </p:grpSpPr>
          <p:sp>
            <p:nvSpPr>
              <p:cNvPr id="36" name="Freeform 36"/>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37" name="TextBox 37"/>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38" name="Freeform 38"/>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3"/>
              <a:stretch>
                <a:fillRect l="-11464" t="-4945" r="-6899" b="-16247"/>
              </a:stretch>
            </a:blipFill>
          </p:spPr>
          <p:txBody>
            <a:bodyPr/>
            <a:lstStyle/>
            <a:p>
              <a:endParaRPr lang="en-US"/>
            </a:p>
          </p:txBody>
        </p:sp>
        <p:sp>
          <p:nvSpPr>
            <p:cNvPr id="39" name="TextBox 39"/>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40" name="TextBox 40"/>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665539"/>
            <a:ext cx="6465667" cy="7592761"/>
            <a:chOff x="0" y="0"/>
            <a:chExt cx="868753" cy="1020194"/>
          </a:xfrm>
        </p:grpSpPr>
        <p:sp>
          <p:nvSpPr>
            <p:cNvPr id="3" name="Freeform 3"/>
            <p:cNvSpPr/>
            <p:nvPr/>
          </p:nvSpPr>
          <p:spPr>
            <a:xfrm>
              <a:off x="0" y="0"/>
              <a:ext cx="868753" cy="1020194"/>
            </a:xfrm>
            <a:custGeom>
              <a:avLst/>
              <a:gdLst/>
              <a:ahLst/>
              <a:cxnLst/>
              <a:rect l="l" t="t" r="r" b="b"/>
              <a:pathLst>
                <a:path w="868753" h="1020194">
                  <a:moveTo>
                    <a:pt x="71843" y="0"/>
                  </a:moveTo>
                  <a:lnTo>
                    <a:pt x="796910" y="0"/>
                  </a:lnTo>
                  <a:cubicBezTo>
                    <a:pt x="815964" y="0"/>
                    <a:pt x="834238" y="7569"/>
                    <a:pt x="847711" y="21042"/>
                  </a:cubicBezTo>
                  <a:cubicBezTo>
                    <a:pt x="861184" y="34516"/>
                    <a:pt x="868753" y="52789"/>
                    <a:pt x="868753" y="71843"/>
                  </a:cubicBezTo>
                  <a:lnTo>
                    <a:pt x="868753" y="948351"/>
                  </a:lnTo>
                  <a:cubicBezTo>
                    <a:pt x="868753" y="988029"/>
                    <a:pt x="836588" y="1020194"/>
                    <a:pt x="796910" y="1020194"/>
                  </a:cubicBezTo>
                  <a:lnTo>
                    <a:pt x="71843" y="1020194"/>
                  </a:lnTo>
                  <a:cubicBezTo>
                    <a:pt x="52789" y="1020194"/>
                    <a:pt x="34516" y="1012625"/>
                    <a:pt x="21042" y="999152"/>
                  </a:cubicBezTo>
                  <a:cubicBezTo>
                    <a:pt x="7569" y="985678"/>
                    <a:pt x="0" y="967405"/>
                    <a:pt x="0" y="948351"/>
                  </a:cubicBezTo>
                  <a:lnTo>
                    <a:pt x="0" y="71843"/>
                  </a:lnTo>
                  <a:cubicBezTo>
                    <a:pt x="0" y="52789"/>
                    <a:pt x="7569" y="34516"/>
                    <a:pt x="21042" y="21042"/>
                  </a:cubicBezTo>
                  <a:cubicBezTo>
                    <a:pt x="34516" y="7569"/>
                    <a:pt x="52789" y="0"/>
                    <a:pt x="71843" y="0"/>
                  </a:cubicBezTo>
                  <a:close/>
                </a:path>
              </a:pathLst>
            </a:custGeom>
            <a:blipFill>
              <a:blip r:embed="rId3"/>
              <a:stretch>
                <a:fillRect t="-6701" b="-6701"/>
              </a:stretch>
            </a:blipFill>
          </p:spPr>
          <p:txBody>
            <a:bodyPr/>
            <a:lstStyle/>
            <a:p>
              <a:endParaRPr lang="en-US"/>
            </a:p>
          </p:txBody>
        </p:sp>
      </p:grpSp>
      <p:grpSp>
        <p:nvGrpSpPr>
          <p:cNvPr id="4" name="Group 4"/>
          <p:cNvGrpSpPr/>
          <p:nvPr/>
        </p:nvGrpSpPr>
        <p:grpSpPr>
          <a:xfrm>
            <a:off x="8197748" y="4072634"/>
            <a:ext cx="1064716" cy="106471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6" name="TextBox 6"/>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7" name="Group 7"/>
          <p:cNvGrpSpPr/>
          <p:nvPr/>
        </p:nvGrpSpPr>
        <p:grpSpPr>
          <a:xfrm>
            <a:off x="8197748" y="6509926"/>
            <a:ext cx="1064716" cy="106471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10" name="Freeform 10"/>
          <p:cNvSpPr/>
          <p:nvPr/>
        </p:nvSpPr>
        <p:spPr>
          <a:xfrm>
            <a:off x="8483226" y="6820400"/>
            <a:ext cx="493759" cy="421547"/>
          </a:xfrm>
          <a:custGeom>
            <a:avLst/>
            <a:gdLst/>
            <a:ahLst/>
            <a:cxnLst/>
            <a:rect l="l" t="t" r="r" b="b"/>
            <a:pathLst>
              <a:path w="493759" h="421547">
                <a:moveTo>
                  <a:pt x="0" y="0"/>
                </a:moveTo>
                <a:lnTo>
                  <a:pt x="493759" y="0"/>
                </a:lnTo>
                <a:lnTo>
                  <a:pt x="493759" y="421547"/>
                </a:lnTo>
                <a:lnTo>
                  <a:pt x="0" y="4215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8466332" y="4381993"/>
            <a:ext cx="527548" cy="445998"/>
          </a:xfrm>
          <a:custGeom>
            <a:avLst/>
            <a:gdLst/>
            <a:ahLst/>
            <a:cxnLst/>
            <a:rect l="l" t="t" r="r" b="b"/>
            <a:pathLst>
              <a:path w="527548" h="445998">
                <a:moveTo>
                  <a:pt x="0" y="0"/>
                </a:moveTo>
                <a:lnTo>
                  <a:pt x="527548" y="0"/>
                </a:lnTo>
                <a:lnTo>
                  <a:pt x="527548" y="445998"/>
                </a:lnTo>
                <a:lnTo>
                  <a:pt x="0" y="4459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8273726" y="1830364"/>
            <a:ext cx="9417670" cy="1346225"/>
          </a:xfrm>
          <a:prstGeom prst="rect">
            <a:avLst/>
          </a:prstGeom>
        </p:spPr>
        <p:txBody>
          <a:bodyPr lIns="0" tIns="0" rIns="0" bIns="0" rtlCol="0" anchor="t">
            <a:spAutoFit/>
          </a:bodyPr>
          <a:lstStyle/>
          <a:p>
            <a:pPr algn="l">
              <a:lnSpc>
                <a:spcPts val="8000"/>
              </a:lnSpc>
            </a:pPr>
            <a:r>
              <a:rPr lang="en-US" sz="10000" b="1" i="1">
                <a:solidFill>
                  <a:srgbClr val="2B3B90"/>
                </a:solidFill>
                <a:latin typeface="Myriad Ultra-Bold Italics"/>
                <a:ea typeface="Myriad Ultra-Bold Italics"/>
                <a:cs typeface="Myriad Ultra-Bold Italics"/>
                <a:sym typeface="Myriad Ultra-Bold Italics"/>
              </a:rPr>
              <a:t>...PLUS MORE!</a:t>
            </a:r>
          </a:p>
        </p:txBody>
      </p:sp>
      <p:sp>
        <p:nvSpPr>
          <p:cNvPr id="13" name="TextBox 13"/>
          <p:cNvSpPr txBox="1"/>
          <p:nvPr/>
        </p:nvSpPr>
        <p:spPr>
          <a:xfrm>
            <a:off x="9598276" y="3833815"/>
            <a:ext cx="7661024"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Health &amp; Savings Benefits</a:t>
            </a:r>
          </a:p>
        </p:txBody>
      </p:sp>
      <p:sp>
        <p:nvSpPr>
          <p:cNvPr id="14" name="TextBox 14"/>
          <p:cNvSpPr txBox="1"/>
          <p:nvPr/>
        </p:nvSpPr>
        <p:spPr>
          <a:xfrm>
            <a:off x="9598276" y="6339337"/>
            <a:ext cx="6631193" cy="641591"/>
          </a:xfrm>
          <a:prstGeom prst="rect">
            <a:avLst/>
          </a:prstGeom>
        </p:spPr>
        <p:txBody>
          <a:bodyPr lIns="0" tIns="0" rIns="0" bIns="0" rtlCol="0" anchor="t">
            <a:spAutoFit/>
          </a:bodyPr>
          <a:lstStyle/>
          <a:p>
            <a:pPr algn="l">
              <a:lnSpc>
                <a:spcPts val="4420"/>
              </a:lnSpc>
            </a:pPr>
            <a:r>
              <a:rPr lang="en-US" sz="4018" b="1">
                <a:solidFill>
                  <a:srgbClr val="2B3B90"/>
                </a:solidFill>
                <a:latin typeface="Myriad Semi-Bold"/>
                <a:ea typeface="Myriad Semi-Bold"/>
                <a:cs typeface="Myriad Semi-Bold"/>
                <a:sym typeface="Myriad Semi-Bold"/>
              </a:rPr>
              <a:t>Invest in Your Future</a:t>
            </a:r>
          </a:p>
        </p:txBody>
      </p:sp>
      <p:sp>
        <p:nvSpPr>
          <p:cNvPr id="15" name="TextBox 15"/>
          <p:cNvSpPr txBox="1"/>
          <p:nvPr/>
        </p:nvSpPr>
        <p:spPr>
          <a:xfrm>
            <a:off x="9598276" y="4657071"/>
            <a:ext cx="7288567"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Take advantage of affordable dental and prescription coverage, along with tax-advantaged options such as Flexible Spending Accounts and 457(b) plans to help you plan and save.</a:t>
            </a:r>
          </a:p>
        </p:txBody>
      </p:sp>
      <p:sp>
        <p:nvSpPr>
          <p:cNvPr id="16" name="TextBox 16"/>
          <p:cNvSpPr txBox="1"/>
          <p:nvPr/>
        </p:nvSpPr>
        <p:spPr>
          <a:xfrm>
            <a:off x="9598276" y="7085703"/>
            <a:ext cx="8093119" cy="1434617"/>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Build a career today while preparing for tomorrow.</a:t>
            </a:r>
          </a:p>
          <a:p>
            <a:pPr algn="l">
              <a:lnSpc>
                <a:spcPts val="2826"/>
              </a:lnSpc>
            </a:pPr>
            <a:r>
              <a:rPr lang="en-US" sz="2019">
                <a:solidFill>
                  <a:srgbClr val="15161E"/>
                </a:solidFill>
                <a:latin typeface="Myriad"/>
                <a:ea typeface="Myriad"/>
                <a:cs typeface="Myriad"/>
                <a:sym typeface="Myriad"/>
              </a:rPr>
              <a:t>Eligible employees can participate in the New York State pension system, with vesting after five years of service, and access discounted learning opportunities through Syracuse University’s College of Professional Studies.</a:t>
            </a:r>
          </a:p>
        </p:txBody>
      </p:sp>
      <p:grpSp>
        <p:nvGrpSpPr>
          <p:cNvPr id="17" name="Group 17"/>
          <p:cNvGrpSpPr/>
          <p:nvPr/>
        </p:nvGrpSpPr>
        <p:grpSpPr>
          <a:xfrm>
            <a:off x="-383817" y="9734550"/>
            <a:ext cx="19120905" cy="552450"/>
            <a:chOff x="0" y="0"/>
            <a:chExt cx="5035959" cy="145501"/>
          </a:xfrm>
        </p:grpSpPr>
        <p:sp>
          <p:nvSpPr>
            <p:cNvPr id="18" name="Freeform 18"/>
            <p:cNvSpPr/>
            <p:nvPr/>
          </p:nvSpPr>
          <p:spPr>
            <a:xfrm>
              <a:off x="0" y="0"/>
              <a:ext cx="5035959" cy="145501"/>
            </a:xfrm>
            <a:custGeom>
              <a:avLst/>
              <a:gdLst/>
              <a:ahLst/>
              <a:cxnLst/>
              <a:rect l="l" t="t" r="r" b="b"/>
              <a:pathLst>
                <a:path w="5035959" h="145501">
                  <a:moveTo>
                    <a:pt x="20650" y="0"/>
                  </a:moveTo>
                  <a:lnTo>
                    <a:pt x="5015309" y="0"/>
                  </a:lnTo>
                  <a:cubicBezTo>
                    <a:pt x="5020785" y="0"/>
                    <a:pt x="5026038" y="2176"/>
                    <a:pt x="5029910" y="6048"/>
                  </a:cubicBezTo>
                  <a:cubicBezTo>
                    <a:pt x="5033783" y="9921"/>
                    <a:pt x="5035959" y="15173"/>
                    <a:pt x="5035959" y="20650"/>
                  </a:cubicBezTo>
                  <a:lnTo>
                    <a:pt x="5035959" y="124852"/>
                  </a:lnTo>
                  <a:cubicBezTo>
                    <a:pt x="5035959" y="136256"/>
                    <a:pt x="5026713" y="145501"/>
                    <a:pt x="5015309" y="145501"/>
                  </a:cubicBezTo>
                  <a:lnTo>
                    <a:pt x="20650" y="145501"/>
                  </a:lnTo>
                  <a:cubicBezTo>
                    <a:pt x="15173" y="145501"/>
                    <a:pt x="9921" y="143326"/>
                    <a:pt x="6048" y="139453"/>
                  </a:cubicBezTo>
                  <a:cubicBezTo>
                    <a:pt x="2176" y="135581"/>
                    <a:pt x="0" y="130328"/>
                    <a:pt x="0" y="124852"/>
                  </a:cubicBezTo>
                  <a:lnTo>
                    <a:pt x="0" y="20650"/>
                  </a:lnTo>
                  <a:cubicBezTo>
                    <a:pt x="0" y="15173"/>
                    <a:pt x="2176" y="9921"/>
                    <a:pt x="6048" y="6048"/>
                  </a:cubicBezTo>
                  <a:cubicBezTo>
                    <a:pt x="9921" y="2176"/>
                    <a:pt x="15173" y="0"/>
                    <a:pt x="20650" y="0"/>
                  </a:cubicBezTo>
                  <a:close/>
                </a:path>
              </a:pathLst>
            </a:custGeom>
            <a:solidFill>
              <a:srgbClr val="2B3B90"/>
            </a:solidFill>
          </p:spPr>
          <p:txBody>
            <a:bodyPr/>
            <a:lstStyle/>
            <a:p>
              <a:endParaRPr lang="en-US"/>
            </a:p>
          </p:txBody>
        </p:sp>
        <p:sp>
          <p:nvSpPr>
            <p:cNvPr id="19" name="TextBox 19"/>
            <p:cNvSpPr txBox="1"/>
            <p:nvPr/>
          </p:nvSpPr>
          <p:spPr>
            <a:xfrm>
              <a:off x="0" y="-47625"/>
              <a:ext cx="5035959" cy="193126"/>
            </a:xfrm>
            <a:prstGeom prst="rect">
              <a:avLst/>
            </a:prstGeom>
          </p:spPr>
          <p:txBody>
            <a:bodyPr lIns="50800" tIns="50800" rIns="50800" bIns="50800" rtlCol="0" anchor="ctr"/>
            <a:lstStyle/>
            <a:p>
              <a:pPr algn="ctr">
                <a:lnSpc>
                  <a:spcPts val="3067"/>
                </a:lnSpc>
              </a:pPr>
              <a:endParaRPr/>
            </a:p>
          </p:txBody>
        </p:sp>
      </p:grpSp>
      <p:sp>
        <p:nvSpPr>
          <p:cNvPr id="20" name="TextBox 20"/>
          <p:cNvSpPr txBox="1"/>
          <p:nvPr/>
        </p:nvSpPr>
        <p:spPr>
          <a:xfrm>
            <a:off x="251692" y="9830042"/>
            <a:ext cx="17784616" cy="294791"/>
          </a:xfrm>
          <a:prstGeom prst="rect">
            <a:avLst/>
          </a:prstGeom>
        </p:spPr>
        <p:txBody>
          <a:bodyPr lIns="0" tIns="0" rIns="0" bIns="0" rtlCol="0" anchor="t">
            <a:spAutoFit/>
          </a:bodyPr>
          <a:lstStyle/>
          <a:p>
            <a:pPr algn="l">
              <a:lnSpc>
                <a:spcPts val="2126"/>
              </a:lnSpc>
            </a:pPr>
            <a:r>
              <a:rPr lang="en-US" sz="1519">
                <a:solidFill>
                  <a:srgbClr val="FFFFFF"/>
                </a:solidFill>
                <a:latin typeface="Myriad"/>
                <a:ea typeface="Myriad"/>
                <a:cs typeface="Myriad"/>
                <a:sym typeface="Myriad"/>
              </a:rPr>
              <a:t>Benefits, eligibility, and employee costs may vary based on pay grade, bargaining unit, labor agreements, and other factors. Rates shown are approximate. Contact the County Personnel Department for current information.</a:t>
            </a:r>
          </a:p>
        </p:txBody>
      </p:sp>
      <p:grpSp>
        <p:nvGrpSpPr>
          <p:cNvPr id="21" name="Group 21"/>
          <p:cNvGrpSpPr/>
          <p:nvPr/>
        </p:nvGrpSpPr>
        <p:grpSpPr>
          <a:xfrm>
            <a:off x="230728" y="2587"/>
            <a:ext cx="17826545" cy="1270910"/>
            <a:chOff x="0" y="0"/>
            <a:chExt cx="23768726" cy="1694547"/>
          </a:xfrm>
        </p:grpSpPr>
        <p:grpSp>
          <p:nvGrpSpPr>
            <p:cNvPr id="22" name="Group 22"/>
            <p:cNvGrpSpPr/>
            <p:nvPr/>
          </p:nvGrpSpPr>
          <p:grpSpPr>
            <a:xfrm>
              <a:off x="20445304" y="182860"/>
              <a:ext cx="3323422" cy="887074"/>
              <a:chOff x="0" y="0"/>
              <a:chExt cx="867826" cy="231637"/>
            </a:xfrm>
          </p:grpSpPr>
          <p:sp>
            <p:nvSpPr>
              <p:cNvPr id="23" name="Freeform 23"/>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24" name="TextBox 24"/>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25" name="Freeform 25"/>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6"/>
              <a:stretch>
                <a:fillRect l="-11464" t="-4945" r="-6899" b="-16247"/>
              </a:stretch>
            </a:blipFill>
          </p:spPr>
          <p:txBody>
            <a:bodyPr/>
            <a:lstStyle/>
            <a:p>
              <a:endParaRPr lang="en-US"/>
            </a:p>
          </p:txBody>
        </p:sp>
        <p:sp>
          <p:nvSpPr>
            <p:cNvPr id="26" name="TextBox 26"/>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27" name="TextBox 27"/>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sp>
        <p:nvSpPr>
          <p:cNvPr id="2" name="TextBox 2"/>
          <p:cNvSpPr txBox="1"/>
          <p:nvPr/>
        </p:nvSpPr>
        <p:spPr>
          <a:xfrm>
            <a:off x="570294" y="1774227"/>
            <a:ext cx="17147412" cy="1068666"/>
          </a:xfrm>
          <a:prstGeom prst="rect">
            <a:avLst/>
          </a:prstGeom>
        </p:spPr>
        <p:txBody>
          <a:bodyPr lIns="0" tIns="0" rIns="0" bIns="0" rtlCol="0" anchor="t">
            <a:spAutoFit/>
          </a:bodyPr>
          <a:lstStyle/>
          <a:p>
            <a:pPr algn="l">
              <a:lnSpc>
                <a:spcPts val="6436"/>
              </a:lnSpc>
            </a:pPr>
            <a:r>
              <a:rPr lang="en-US" sz="8046" b="1">
                <a:solidFill>
                  <a:srgbClr val="2B3B90"/>
                </a:solidFill>
                <a:latin typeface="Myriad Ultra-Bold"/>
                <a:ea typeface="Myriad Ultra-Bold"/>
                <a:cs typeface="Myriad Ultra-Bold"/>
                <a:sym typeface="Myriad Ultra-Bold"/>
              </a:rPr>
              <a:t>FREQUENTLY AVAILABLE POSITIONS</a:t>
            </a:r>
          </a:p>
        </p:txBody>
      </p:sp>
      <p:grpSp>
        <p:nvGrpSpPr>
          <p:cNvPr id="3" name="Group 3"/>
          <p:cNvGrpSpPr/>
          <p:nvPr/>
        </p:nvGrpSpPr>
        <p:grpSpPr>
          <a:xfrm>
            <a:off x="833660" y="4409811"/>
            <a:ext cx="4441822" cy="599553"/>
            <a:chOff x="0" y="0"/>
            <a:chExt cx="1304517" cy="176082"/>
          </a:xfrm>
        </p:grpSpPr>
        <p:sp>
          <p:nvSpPr>
            <p:cNvPr id="4" name="Freeform 4"/>
            <p:cNvSpPr/>
            <p:nvPr/>
          </p:nvSpPr>
          <p:spPr>
            <a:xfrm>
              <a:off x="0" y="0"/>
              <a:ext cx="1304517" cy="176082"/>
            </a:xfrm>
            <a:custGeom>
              <a:avLst/>
              <a:gdLst/>
              <a:ahLst/>
              <a:cxnLst/>
              <a:rect l="l" t="t" r="r" b="b"/>
              <a:pathLst>
                <a:path w="1304517" h="176082">
                  <a:moveTo>
                    <a:pt x="0" y="0"/>
                  </a:moveTo>
                  <a:lnTo>
                    <a:pt x="1304517" y="0"/>
                  </a:lnTo>
                  <a:lnTo>
                    <a:pt x="1304517" y="176082"/>
                  </a:lnTo>
                  <a:lnTo>
                    <a:pt x="0" y="176082"/>
                  </a:lnTo>
                  <a:close/>
                </a:path>
              </a:pathLst>
            </a:custGeom>
            <a:solidFill>
              <a:srgbClr val="AAB8FF"/>
            </a:solidFill>
          </p:spPr>
          <p:txBody>
            <a:bodyPr/>
            <a:lstStyle/>
            <a:p>
              <a:endParaRPr lang="en-US"/>
            </a:p>
          </p:txBody>
        </p:sp>
        <p:sp>
          <p:nvSpPr>
            <p:cNvPr id="5" name="TextBox 5"/>
            <p:cNvSpPr txBox="1"/>
            <p:nvPr/>
          </p:nvSpPr>
          <p:spPr>
            <a:xfrm>
              <a:off x="0" y="-47625"/>
              <a:ext cx="1304517" cy="223707"/>
            </a:xfrm>
            <a:prstGeom prst="rect">
              <a:avLst/>
            </a:prstGeom>
          </p:spPr>
          <p:txBody>
            <a:bodyPr lIns="50800" tIns="50800" rIns="50800" bIns="50800" rtlCol="0" anchor="ctr"/>
            <a:lstStyle/>
            <a:p>
              <a:pPr algn="ctr">
                <a:lnSpc>
                  <a:spcPts val="3067"/>
                </a:lnSpc>
              </a:pPr>
              <a:endParaRPr/>
            </a:p>
          </p:txBody>
        </p:sp>
      </p:grpSp>
      <p:grpSp>
        <p:nvGrpSpPr>
          <p:cNvPr id="6" name="Group 6"/>
          <p:cNvGrpSpPr/>
          <p:nvPr/>
        </p:nvGrpSpPr>
        <p:grpSpPr>
          <a:xfrm>
            <a:off x="6596152" y="4409811"/>
            <a:ext cx="4657084" cy="599553"/>
            <a:chOff x="0" y="0"/>
            <a:chExt cx="1367737" cy="176082"/>
          </a:xfrm>
        </p:grpSpPr>
        <p:sp>
          <p:nvSpPr>
            <p:cNvPr id="7" name="Freeform 7"/>
            <p:cNvSpPr/>
            <p:nvPr/>
          </p:nvSpPr>
          <p:spPr>
            <a:xfrm>
              <a:off x="0" y="0"/>
              <a:ext cx="1367737" cy="176082"/>
            </a:xfrm>
            <a:custGeom>
              <a:avLst/>
              <a:gdLst/>
              <a:ahLst/>
              <a:cxnLst/>
              <a:rect l="l" t="t" r="r" b="b"/>
              <a:pathLst>
                <a:path w="1367737" h="176082">
                  <a:moveTo>
                    <a:pt x="0" y="0"/>
                  </a:moveTo>
                  <a:lnTo>
                    <a:pt x="1367737" y="0"/>
                  </a:lnTo>
                  <a:lnTo>
                    <a:pt x="1367737" y="176082"/>
                  </a:lnTo>
                  <a:lnTo>
                    <a:pt x="0" y="176082"/>
                  </a:lnTo>
                  <a:close/>
                </a:path>
              </a:pathLst>
            </a:custGeom>
            <a:solidFill>
              <a:srgbClr val="AAB8FF"/>
            </a:solidFill>
          </p:spPr>
          <p:txBody>
            <a:bodyPr/>
            <a:lstStyle/>
            <a:p>
              <a:endParaRPr lang="en-US"/>
            </a:p>
          </p:txBody>
        </p:sp>
        <p:sp>
          <p:nvSpPr>
            <p:cNvPr id="8" name="TextBox 8"/>
            <p:cNvSpPr txBox="1"/>
            <p:nvPr/>
          </p:nvSpPr>
          <p:spPr>
            <a:xfrm>
              <a:off x="0" y="-47625"/>
              <a:ext cx="1367737" cy="223707"/>
            </a:xfrm>
            <a:prstGeom prst="rect">
              <a:avLst/>
            </a:prstGeom>
          </p:spPr>
          <p:txBody>
            <a:bodyPr lIns="50800" tIns="50800" rIns="50800" bIns="50800" rtlCol="0" anchor="ctr"/>
            <a:lstStyle/>
            <a:p>
              <a:pPr algn="ctr">
                <a:lnSpc>
                  <a:spcPts val="3067"/>
                </a:lnSpc>
              </a:pPr>
              <a:endParaRPr/>
            </a:p>
          </p:txBody>
        </p:sp>
      </p:grpSp>
      <p:grpSp>
        <p:nvGrpSpPr>
          <p:cNvPr id="9" name="Group 9"/>
          <p:cNvGrpSpPr/>
          <p:nvPr/>
        </p:nvGrpSpPr>
        <p:grpSpPr>
          <a:xfrm>
            <a:off x="12494914" y="4409811"/>
            <a:ext cx="4199546" cy="599553"/>
            <a:chOff x="0" y="0"/>
            <a:chExt cx="1233363" cy="176082"/>
          </a:xfrm>
        </p:grpSpPr>
        <p:sp>
          <p:nvSpPr>
            <p:cNvPr id="10" name="Freeform 10"/>
            <p:cNvSpPr/>
            <p:nvPr/>
          </p:nvSpPr>
          <p:spPr>
            <a:xfrm>
              <a:off x="0" y="0"/>
              <a:ext cx="1233363" cy="176082"/>
            </a:xfrm>
            <a:custGeom>
              <a:avLst/>
              <a:gdLst/>
              <a:ahLst/>
              <a:cxnLst/>
              <a:rect l="l" t="t" r="r" b="b"/>
              <a:pathLst>
                <a:path w="1233363" h="176082">
                  <a:moveTo>
                    <a:pt x="0" y="0"/>
                  </a:moveTo>
                  <a:lnTo>
                    <a:pt x="1233363" y="0"/>
                  </a:lnTo>
                  <a:lnTo>
                    <a:pt x="1233363" y="176082"/>
                  </a:lnTo>
                  <a:lnTo>
                    <a:pt x="0" y="176082"/>
                  </a:lnTo>
                  <a:close/>
                </a:path>
              </a:pathLst>
            </a:custGeom>
            <a:solidFill>
              <a:srgbClr val="AAB8FF"/>
            </a:solidFill>
          </p:spPr>
          <p:txBody>
            <a:bodyPr/>
            <a:lstStyle/>
            <a:p>
              <a:endParaRPr lang="en-US"/>
            </a:p>
          </p:txBody>
        </p:sp>
        <p:sp>
          <p:nvSpPr>
            <p:cNvPr id="11" name="TextBox 11"/>
            <p:cNvSpPr txBox="1"/>
            <p:nvPr/>
          </p:nvSpPr>
          <p:spPr>
            <a:xfrm>
              <a:off x="0" y="-47625"/>
              <a:ext cx="1233363" cy="223707"/>
            </a:xfrm>
            <a:prstGeom prst="rect">
              <a:avLst/>
            </a:prstGeom>
          </p:spPr>
          <p:txBody>
            <a:bodyPr lIns="50800" tIns="50800" rIns="50800" bIns="50800" rtlCol="0" anchor="ctr"/>
            <a:lstStyle/>
            <a:p>
              <a:pPr algn="ctr">
                <a:lnSpc>
                  <a:spcPts val="3067"/>
                </a:lnSpc>
              </a:pPr>
              <a:endParaRPr/>
            </a:p>
          </p:txBody>
        </p:sp>
      </p:grpSp>
      <p:sp>
        <p:nvSpPr>
          <p:cNvPr id="12" name="TextBox 12"/>
          <p:cNvSpPr txBox="1"/>
          <p:nvPr/>
        </p:nvSpPr>
        <p:spPr>
          <a:xfrm>
            <a:off x="1028700" y="4295061"/>
            <a:ext cx="4583427"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Bold"/>
                <a:ea typeface="Myriad Bold"/>
                <a:cs typeface="Myriad Bold"/>
                <a:sym typeface="Myriad Bold"/>
              </a:rPr>
              <a:t>Account Clerk I</a:t>
            </a:r>
          </a:p>
        </p:txBody>
      </p:sp>
      <p:sp>
        <p:nvSpPr>
          <p:cNvPr id="13" name="TextBox 13"/>
          <p:cNvSpPr txBox="1"/>
          <p:nvPr/>
        </p:nvSpPr>
        <p:spPr>
          <a:xfrm>
            <a:off x="1028700" y="3036177"/>
            <a:ext cx="3464609" cy="1318775"/>
          </a:xfrm>
          <a:prstGeom prst="rect">
            <a:avLst/>
          </a:prstGeom>
        </p:spPr>
        <p:txBody>
          <a:bodyPr lIns="0" tIns="0" rIns="0" bIns="0" rtlCol="0" anchor="t">
            <a:spAutoFit/>
          </a:bodyPr>
          <a:lstStyle/>
          <a:p>
            <a:pPr algn="l">
              <a:lnSpc>
                <a:spcPts val="9560"/>
              </a:lnSpc>
            </a:pPr>
            <a:r>
              <a:rPr lang="en-US" sz="7354" b="1">
                <a:solidFill>
                  <a:srgbClr val="2B3B90"/>
                </a:solidFill>
                <a:latin typeface="Myriad Bold"/>
                <a:ea typeface="Myriad Bold"/>
                <a:cs typeface="Myriad Bold"/>
                <a:sym typeface="Myriad Bold"/>
              </a:rPr>
              <a:t>$40,995</a:t>
            </a:r>
          </a:p>
        </p:txBody>
      </p:sp>
      <p:sp>
        <p:nvSpPr>
          <p:cNvPr id="14" name="TextBox 14"/>
          <p:cNvSpPr txBox="1"/>
          <p:nvPr/>
        </p:nvSpPr>
        <p:spPr>
          <a:xfrm>
            <a:off x="6756427" y="2981673"/>
            <a:ext cx="3464609" cy="1318775"/>
          </a:xfrm>
          <a:prstGeom prst="rect">
            <a:avLst/>
          </a:prstGeom>
        </p:spPr>
        <p:txBody>
          <a:bodyPr lIns="0" tIns="0" rIns="0" bIns="0" rtlCol="0" anchor="t">
            <a:spAutoFit/>
          </a:bodyPr>
          <a:lstStyle/>
          <a:p>
            <a:pPr algn="l">
              <a:lnSpc>
                <a:spcPts val="9560"/>
              </a:lnSpc>
            </a:pPr>
            <a:r>
              <a:rPr lang="en-US" sz="7354" b="1">
                <a:solidFill>
                  <a:srgbClr val="2B3B90"/>
                </a:solidFill>
                <a:latin typeface="Myriad Bold"/>
                <a:ea typeface="Myriad Bold"/>
                <a:cs typeface="Myriad Bold"/>
                <a:sym typeface="Myriad Bold"/>
              </a:rPr>
              <a:t>$37,669</a:t>
            </a:r>
          </a:p>
        </p:txBody>
      </p:sp>
      <p:sp>
        <p:nvSpPr>
          <p:cNvPr id="15" name="TextBox 15"/>
          <p:cNvSpPr txBox="1"/>
          <p:nvPr/>
        </p:nvSpPr>
        <p:spPr>
          <a:xfrm>
            <a:off x="12674655" y="3036177"/>
            <a:ext cx="3464609" cy="1318775"/>
          </a:xfrm>
          <a:prstGeom prst="rect">
            <a:avLst/>
          </a:prstGeom>
        </p:spPr>
        <p:txBody>
          <a:bodyPr lIns="0" tIns="0" rIns="0" bIns="0" rtlCol="0" anchor="t">
            <a:spAutoFit/>
          </a:bodyPr>
          <a:lstStyle/>
          <a:p>
            <a:pPr algn="l">
              <a:lnSpc>
                <a:spcPts val="9560"/>
              </a:lnSpc>
            </a:pPr>
            <a:r>
              <a:rPr lang="en-US" sz="7354" b="1">
                <a:solidFill>
                  <a:srgbClr val="2B3B90"/>
                </a:solidFill>
                <a:latin typeface="Myriad Bold"/>
                <a:ea typeface="Myriad Bold"/>
                <a:cs typeface="Myriad Bold"/>
                <a:sym typeface="Myriad Bold"/>
              </a:rPr>
              <a:t>$49,805</a:t>
            </a:r>
          </a:p>
        </p:txBody>
      </p:sp>
      <p:sp>
        <p:nvSpPr>
          <p:cNvPr id="16" name="TextBox 16"/>
          <p:cNvSpPr txBox="1"/>
          <p:nvPr/>
        </p:nvSpPr>
        <p:spPr>
          <a:xfrm>
            <a:off x="6756427" y="4295511"/>
            <a:ext cx="4688919"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Bold"/>
                <a:ea typeface="Myriad Bold"/>
                <a:cs typeface="Myriad Bold"/>
                <a:sym typeface="Myriad Bold"/>
              </a:rPr>
              <a:t>Clerk I</a:t>
            </a:r>
          </a:p>
        </p:txBody>
      </p:sp>
      <p:sp>
        <p:nvSpPr>
          <p:cNvPr id="17" name="TextBox 17"/>
          <p:cNvSpPr txBox="1"/>
          <p:nvPr/>
        </p:nvSpPr>
        <p:spPr>
          <a:xfrm>
            <a:off x="12674655" y="4265229"/>
            <a:ext cx="4187833"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Bold"/>
                <a:ea typeface="Myriad Bold"/>
                <a:cs typeface="Myriad Bold"/>
                <a:sym typeface="Myriad Bold"/>
              </a:rPr>
              <a:t>IM Worker</a:t>
            </a:r>
          </a:p>
        </p:txBody>
      </p:sp>
      <p:sp>
        <p:nvSpPr>
          <p:cNvPr id="18" name="TextBox 18"/>
          <p:cNvSpPr txBox="1"/>
          <p:nvPr/>
        </p:nvSpPr>
        <p:spPr>
          <a:xfrm>
            <a:off x="1028700" y="5168395"/>
            <a:ext cx="5137259"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This work involves performing specialized cllerical work for our Public Assistance Programs.</a:t>
            </a:r>
          </a:p>
        </p:txBody>
      </p:sp>
      <p:sp>
        <p:nvSpPr>
          <p:cNvPr id="19" name="TextBox 19"/>
          <p:cNvSpPr txBox="1"/>
          <p:nvPr/>
        </p:nvSpPr>
        <p:spPr>
          <a:xfrm>
            <a:off x="12674655" y="5168395"/>
            <a:ext cx="5137259"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This position is responcible for determining financial and categorical eligibility for our Public Assistance Programs.</a:t>
            </a:r>
          </a:p>
        </p:txBody>
      </p:sp>
      <p:sp>
        <p:nvSpPr>
          <p:cNvPr id="20" name="TextBox 20"/>
          <p:cNvSpPr txBox="1"/>
          <p:nvPr/>
        </p:nvSpPr>
        <p:spPr>
          <a:xfrm>
            <a:off x="6756427" y="5168395"/>
            <a:ext cx="5137259"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This job requires no prior work experience, and involves basic clerical work for our Public Assistance Programs.</a:t>
            </a:r>
          </a:p>
        </p:txBody>
      </p:sp>
      <p:grpSp>
        <p:nvGrpSpPr>
          <p:cNvPr id="21" name="Group 21"/>
          <p:cNvGrpSpPr/>
          <p:nvPr/>
        </p:nvGrpSpPr>
        <p:grpSpPr>
          <a:xfrm>
            <a:off x="0" y="6603011"/>
            <a:ext cx="18288000" cy="3683989"/>
            <a:chOff x="0" y="0"/>
            <a:chExt cx="2457250" cy="494996"/>
          </a:xfrm>
        </p:grpSpPr>
        <p:sp>
          <p:nvSpPr>
            <p:cNvPr id="22" name="Freeform 22"/>
            <p:cNvSpPr/>
            <p:nvPr/>
          </p:nvSpPr>
          <p:spPr>
            <a:xfrm>
              <a:off x="0" y="0"/>
              <a:ext cx="2457250" cy="494996"/>
            </a:xfrm>
            <a:custGeom>
              <a:avLst/>
              <a:gdLst/>
              <a:ahLst/>
              <a:cxnLst/>
              <a:rect l="l" t="t" r="r" b="b"/>
              <a:pathLst>
                <a:path w="2457250" h="494996">
                  <a:moveTo>
                    <a:pt x="0" y="0"/>
                  </a:moveTo>
                  <a:lnTo>
                    <a:pt x="2457250" y="0"/>
                  </a:lnTo>
                  <a:lnTo>
                    <a:pt x="2457250" y="494996"/>
                  </a:lnTo>
                  <a:lnTo>
                    <a:pt x="0" y="494996"/>
                  </a:lnTo>
                  <a:close/>
                </a:path>
              </a:pathLst>
            </a:custGeom>
            <a:blipFill>
              <a:blip r:embed="rId3"/>
              <a:stretch>
                <a:fillRect t="-281347" b="-281347"/>
              </a:stretch>
            </a:blipFill>
          </p:spPr>
          <p:txBody>
            <a:bodyPr/>
            <a:lstStyle/>
            <a:p>
              <a:endParaRPr lang="en-US"/>
            </a:p>
          </p:txBody>
        </p:sp>
      </p:grpSp>
      <p:grpSp>
        <p:nvGrpSpPr>
          <p:cNvPr id="23" name="Group 23"/>
          <p:cNvGrpSpPr/>
          <p:nvPr/>
        </p:nvGrpSpPr>
        <p:grpSpPr>
          <a:xfrm>
            <a:off x="230728" y="2587"/>
            <a:ext cx="17826545" cy="1270910"/>
            <a:chOff x="0" y="0"/>
            <a:chExt cx="23768726" cy="1694547"/>
          </a:xfrm>
        </p:grpSpPr>
        <p:grpSp>
          <p:nvGrpSpPr>
            <p:cNvPr id="24" name="Group 24"/>
            <p:cNvGrpSpPr/>
            <p:nvPr/>
          </p:nvGrpSpPr>
          <p:grpSpPr>
            <a:xfrm>
              <a:off x="20445304" y="182860"/>
              <a:ext cx="3323422" cy="887074"/>
              <a:chOff x="0" y="0"/>
              <a:chExt cx="867826" cy="231637"/>
            </a:xfrm>
          </p:grpSpPr>
          <p:sp>
            <p:nvSpPr>
              <p:cNvPr id="25" name="Freeform 25"/>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26" name="TextBox 26"/>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27" name="Freeform 27"/>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4"/>
              <a:stretch>
                <a:fillRect l="-11464" t="-4945" r="-6899" b="-16247"/>
              </a:stretch>
            </a:blipFill>
          </p:spPr>
          <p:txBody>
            <a:bodyPr/>
            <a:lstStyle/>
            <a:p>
              <a:endParaRPr lang="en-US"/>
            </a:p>
          </p:txBody>
        </p:sp>
        <p:sp>
          <p:nvSpPr>
            <p:cNvPr id="28" name="TextBox 28"/>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29" name="TextBox 29"/>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11181915" y="1644204"/>
            <a:ext cx="6077385" cy="7614096"/>
            <a:chOff x="0" y="0"/>
            <a:chExt cx="816582" cy="1023061"/>
          </a:xfrm>
        </p:grpSpPr>
        <p:sp>
          <p:nvSpPr>
            <p:cNvPr id="3" name="Freeform 3"/>
            <p:cNvSpPr/>
            <p:nvPr/>
          </p:nvSpPr>
          <p:spPr>
            <a:xfrm>
              <a:off x="0" y="0"/>
              <a:ext cx="816582" cy="1023061"/>
            </a:xfrm>
            <a:custGeom>
              <a:avLst/>
              <a:gdLst/>
              <a:ahLst/>
              <a:cxnLst/>
              <a:rect l="l" t="t" r="r" b="b"/>
              <a:pathLst>
                <a:path w="816582" h="1023061">
                  <a:moveTo>
                    <a:pt x="76433" y="0"/>
                  </a:moveTo>
                  <a:lnTo>
                    <a:pt x="740149" y="0"/>
                  </a:lnTo>
                  <a:cubicBezTo>
                    <a:pt x="760420" y="0"/>
                    <a:pt x="779861" y="8053"/>
                    <a:pt x="794195" y="22387"/>
                  </a:cubicBezTo>
                  <a:cubicBezTo>
                    <a:pt x="808529" y="36721"/>
                    <a:pt x="816582" y="56162"/>
                    <a:pt x="816582" y="76433"/>
                  </a:cubicBezTo>
                  <a:lnTo>
                    <a:pt x="816582" y="946627"/>
                  </a:lnTo>
                  <a:cubicBezTo>
                    <a:pt x="816582" y="988840"/>
                    <a:pt x="782362" y="1023061"/>
                    <a:pt x="740149" y="1023061"/>
                  </a:cubicBezTo>
                  <a:lnTo>
                    <a:pt x="76433" y="1023061"/>
                  </a:lnTo>
                  <a:cubicBezTo>
                    <a:pt x="34220" y="1023061"/>
                    <a:pt x="0" y="988840"/>
                    <a:pt x="0" y="946627"/>
                  </a:cubicBezTo>
                  <a:lnTo>
                    <a:pt x="0" y="76433"/>
                  </a:lnTo>
                  <a:cubicBezTo>
                    <a:pt x="0" y="34220"/>
                    <a:pt x="34220" y="0"/>
                    <a:pt x="76433" y="0"/>
                  </a:cubicBezTo>
                  <a:close/>
                </a:path>
              </a:pathLst>
            </a:custGeom>
            <a:blipFill>
              <a:blip r:embed="rId3"/>
              <a:stretch>
                <a:fillRect l="-18463" t="-18835" r="-8637" b="-61154"/>
              </a:stretch>
            </a:blipFill>
          </p:spPr>
          <p:txBody>
            <a:bodyPr/>
            <a:lstStyle/>
            <a:p>
              <a:endParaRPr lang="en-US"/>
            </a:p>
          </p:txBody>
        </p:sp>
      </p:grpSp>
      <p:grpSp>
        <p:nvGrpSpPr>
          <p:cNvPr id="4" name="Group 4"/>
          <p:cNvGrpSpPr/>
          <p:nvPr/>
        </p:nvGrpSpPr>
        <p:grpSpPr>
          <a:xfrm>
            <a:off x="1028700" y="5627875"/>
            <a:ext cx="912761" cy="91276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6" name="TextBox 6"/>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7" name="Group 7"/>
          <p:cNvGrpSpPr/>
          <p:nvPr/>
        </p:nvGrpSpPr>
        <p:grpSpPr>
          <a:xfrm>
            <a:off x="1028700" y="7577976"/>
            <a:ext cx="912761" cy="912761"/>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10" name="TextBox 10"/>
          <p:cNvSpPr txBox="1"/>
          <p:nvPr/>
        </p:nvSpPr>
        <p:spPr>
          <a:xfrm>
            <a:off x="909860" y="1815654"/>
            <a:ext cx="9118941" cy="1346225"/>
          </a:xfrm>
          <a:prstGeom prst="rect">
            <a:avLst/>
          </a:prstGeom>
        </p:spPr>
        <p:txBody>
          <a:bodyPr lIns="0" tIns="0" rIns="0" bIns="0" rtlCol="0" anchor="t">
            <a:spAutoFit/>
          </a:bodyPr>
          <a:lstStyle/>
          <a:p>
            <a:pPr algn="l">
              <a:lnSpc>
                <a:spcPts val="8000"/>
              </a:lnSpc>
            </a:pPr>
            <a:r>
              <a:rPr lang="en-US" sz="10000" b="1">
                <a:solidFill>
                  <a:srgbClr val="2B3B90"/>
                </a:solidFill>
                <a:latin typeface="Myriad Ultra-Bold"/>
                <a:ea typeface="Myriad Ultra-Bold"/>
                <a:cs typeface="Myriad Ultra-Bold"/>
                <a:sym typeface="Myriad Ultra-Bold"/>
              </a:rPr>
              <a:t>QUESTIONS? </a:t>
            </a:r>
          </a:p>
        </p:txBody>
      </p:sp>
      <p:sp>
        <p:nvSpPr>
          <p:cNvPr id="11" name="TextBox 11"/>
          <p:cNvSpPr txBox="1"/>
          <p:nvPr/>
        </p:nvSpPr>
        <p:spPr>
          <a:xfrm>
            <a:off x="2096076" y="5403442"/>
            <a:ext cx="6614145"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Contact DSS Personnel</a:t>
            </a:r>
          </a:p>
        </p:txBody>
      </p:sp>
      <p:sp>
        <p:nvSpPr>
          <p:cNvPr id="12" name="TextBox 12"/>
          <p:cNvSpPr txBox="1"/>
          <p:nvPr/>
        </p:nvSpPr>
        <p:spPr>
          <a:xfrm>
            <a:off x="2096076" y="7429742"/>
            <a:ext cx="6160178" cy="641591"/>
          </a:xfrm>
          <a:prstGeom prst="rect">
            <a:avLst/>
          </a:prstGeom>
        </p:spPr>
        <p:txBody>
          <a:bodyPr lIns="0" tIns="0" rIns="0" bIns="0" rtlCol="0" anchor="t">
            <a:spAutoFit/>
          </a:bodyPr>
          <a:lstStyle/>
          <a:p>
            <a:pPr algn="l">
              <a:lnSpc>
                <a:spcPts val="4420"/>
              </a:lnSpc>
            </a:pPr>
            <a:r>
              <a:rPr lang="en-US" sz="4018" b="1">
                <a:solidFill>
                  <a:srgbClr val="2B3B90"/>
                </a:solidFill>
                <a:latin typeface="Myriad Semi-Bold"/>
                <a:ea typeface="Myriad Semi-Bold"/>
                <a:cs typeface="Myriad Semi-Bold"/>
                <a:sym typeface="Myriad Semi-Bold"/>
              </a:rPr>
              <a:t>Contact County Personnel</a:t>
            </a:r>
          </a:p>
        </p:txBody>
      </p:sp>
      <p:sp>
        <p:nvSpPr>
          <p:cNvPr id="13" name="TextBox 13"/>
          <p:cNvSpPr txBox="1"/>
          <p:nvPr/>
        </p:nvSpPr>
        <p:spPr>
          <a:xfrm>
            <a:off x="2096076" y="6248455"/>
            <a:ext cx="6614145" cy="729767"/>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You can email any questions to Liz O’Hara at</a:t>
            </a:r>
          </a:p>
          <a:p>
            <a:pPr algn="l">
              <a:lnSpc>
                <a:spcPts val="2826"/>
              </a:lnSpc>
            </a:pPr>
            <a:r>
              <a:rPr lang="en-US" sz="2019" i="1">
                <a:solidFill>
                  <a:srgbClr val="15161E"/>
                </a:solidFill>
                <a:latin typeface="Myriad Italics"/>
                <a:ea typeface="Myriad Italics"/>
                <a:cs typeface="Myriad Italics"/>
                <a:sym typeface="Myriad Italics"/>
              </a:rPr>
              <a:t>Elizabeth.Ohara@dfa.state.ny.us</a:t>
            </a:r>
          </a:p>
        </p:txBody>
      </p:sp>
      <p:sp>
        <p:nvSpPr>
          <p:cNvPr id="14" name="TextBox 14"/>
          <p:cNvSpPr txBox="1"/>
          <p:nvPr/>
        </p:nvSpPr>
        <p:spPr>
          <a:xfrm>
            <a:off x="2096076" y="8176108"/>
            <a:ext cx="4569001"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You can contact County Personnel at</a:t>
            </a:r>
          </a:p>
          <a:p>
            <a:pPr algn="l">
              <a:lnSpc>
                <a:spcPts val="2826"/>
              </a:lnSpc>
            </a:pPr>
            <a:r>
              <a:rPr lang="en-US" sz="2019" i="1">
                <a:solidFill>
                  <a:srgbClr val="15161E"/>
                </a:solidFill>
                <a:latin typeface="Myriad Italics"/>
                <a:ea typeface="Myriad Italics"/>
                <a:cs typeface="Myriad Italics"/>
                <a:sym typeface="Myriad Italics"/>
              </a:rPr>
              <a:t>www.ongov.net/benefits/contact.html</a:t>
            </a:r>
            <a:r>
              <a:rPr lang="en-US" sz="2019">
                <a:solidFill>
                  <a:srgbClr val="15161E"/>
                </a:solidFill>
                <a:latin typeface="Myriad"/>
                <a:ea typeface="Myriad"/>
                <a:cs typeface="Myriad"/>
                <a:sym typeface="Myriad"/>
              </a:rPr>
              <a:t>  or by calling 315-435-3498.</a:t>
            </a:r>
          </a:p>
        </p:txBody>
      </p:sp>
      <p:sp>
        <p:nvSpPr>
          <p:cNvPr id="15" name="TextBox 15"/>
          <p:cNvSpPr txBox="1"/>
          <p:nvPr/>
        </p:nvSpPr>
        <p:spPr>
          <a:xfrm>
            <a:off x="1055396" y="3111575"/>
            <a:ext cx="9522266" cy="1674647"/>
          </a:xfrm>
          <a:prstGeom prst="rect">
            <a:avLst/>
          </a:prstGeom>
        </p:spPr>
        <p:txBody>
          <a:bodyPr lIns="0" tIns="0" rIns="0" bIns="0" rtlCol="0" anchor="t">
            <a:spAutoFit/>
          </a:bodyPr>
          <a:lstStyle/>
          <a:p>
            <a:pPr algn="l">
              <a:lnSpc>
                <a:spcPts val="3246"/>
              </a:lnSpc>
            </a:pPr>
            <a:r>
              <a:rPr lang="en-US" sz="2319">
                <a:solidFill>
                  <a:srgbClr val="15161E"/>
                </a:solidFill>
                <a:latin typeface="Myriad"/>
                <a:ea typeface="Myriad"/>
                <a:cs typeface="Myriad"/>
                <a:sym typeface="Myriad"/>
              </a:rPr>
              <a:t>Considering a new job is a significant decision.  We’d love the opportunity to address any remaining questions you may have.  This is your chance to seek clarification on any aspect of your role or our department. Your questions are valuable, and we're here to ensure you feel confident and well-informed.</a:t>
            </a:r>
          </a:p>
        </p:txBody>
      </p:sp>
      <p:grpSp>
        <p:nvGrpSpPr>
          <p:cNvPr id="16" name="Group 16"/>
          <p:cNvGrpSpPr/>
          <p:nvPr/>
        </p:nvGrpSpPr>
        <p:grpSpPr>
          <a:xfrm>
            <a:off x="230728" y="2587"/>
            <a:ext cx="17826545" cy="1270910"/>
            <a:chOff x="0" y="0"/>
            <a:chExt cx="23768726" cy="1694547"/>
          </a:xfrm>
        </p:grpSpPr>
        <p:grpSp>
          <p:nvGrpSpPr>
            <p:cNvPr id="17" name="Group 17"/>
            <p:cNvGrpSpPr/>
            <p:nvPr/>
          </p:nvGrpSpPr>
          <p:grpSpPr>
            <a:xfrm>
              <a:off x="20445304" y="182860"/>
              <a:ext cx="3323422" cy="887074"/>
              <a:chOff x="0" y="0"/>
              <a:chExt cx="867826" cy="231637"/>
            </a:xfrm>
          </p:grpSpPr>
          <p:sp>
            <p:nvSpPr>
              <p:cNvPr id="18" name="Freeform 18"/>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19" name="TextBox 19"/>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20" name="Freeform 20"/>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4"/>
              <a:stretch>
                <a:fillRect l="-11464" t="-4945" r="-6899" b="-16247"/>
              </a:stretch>
            </a:blipFill>
          </p:spPr>
          <p:txBody>
            <a:bodyPr/>
            <a:lstStyle/>
            <a:p>
              <a:endParaRPr lang="en-US"/>
            </a:p>
          </p:txBody>
        </p:sp>
        <p:sp>
          <p:nvSpPr>
            <p:cNvPr id="21" name="TextBox 21"/>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22" name="TextBox 22"/>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sp>
        <p:nvSpPr>
          <p:cNvPr id="2" name="TextBox 2"/>
          <p:cNvSpPr txBox="1"/>
          <p:nvPr/>
        </p:nvSpPr>
        <p:spPr>
          <a:xfrm>
            <a:off x="9054413" y="1205278"/>
            <a:ext cx="6393764" cy="1461798"/>
          </a:xfrm>
          <a:prstGeom prst="rect">
            <a:avLst/>
          </a:prstGeom>
        </p:spPr>
        <p:txBody>
          <a:bodyPr lIns="0" tIns="0" rIns="0" bIns="0" rtlCol="0" anchor="t">
            <a:spAutoFit/>
          </a:bodyPr>
          <a:lstStyle/>
          <a:p>
            <a:pPr algn="l">
              <a:lnSpc>
                <a:spcPts val="5020"/>
              </a:lnSpc>
            </a:pPr>
            <a:r>
              <a:rPr lang="en-US" sz="6275">
                <a:solidFill>
                  <a:srgbClr val="2B3B90"/>
                </a:solidFill>
                <a:latin typeface="Myriad Light"/>
                <a:ea typeface="Myriad Light"/>
                <a:cs typeface="Myriad Light"/>
                <a:sym typeface="Myriad Light"/>
              </a:rPr>
              <a:t>FOR CONSIDERING OUR TEAM</a:t>
            </a:r>
          </a:p>
        </p:txBody>
      </p:sp>
      <p:sp>
        <p:nvSpPr>
          <p:cNvPr id="3" name="TextBox 3"/>
          <p:cNvSpPr txBox="1"/>
          <p:nvPr/>
        </p:nvSpPr>
        <p:spPr>
          <a:xfrm>
            <a:off x="433277" y="7223366"/>
            <a:ext cx="6119786" cy="203493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Ready to make an impact? Your next opportunity could start right here.</a:t>
            </a:r>
          </a:p>
        </p:txBody>
      </p:sp>
      <p:grpSp>
        <p:nvGrpSpPr>
          <p:cNvPr id="4" name="Group 4"/>
          <p:cNvGrpSpPr/>
          <p:nvPr/>
        </p:nvGrpSpPr>
        <p:grpSpPr>
          <a:xfrm>
            <a:off x="0" y="2656475"/>
            <a:ext cx="18288000" cy="4434588"/>
            <a:chOff x="0" y="0"/>
            <a:chExt cx="2457250" cy="595849"/>
          </a:xfrm>
        </p:grpSpPr>
        <p:sp>
          <p:nvSpPr>
            <p:cNvPr id="5" name="Freeform 5"/>
            <p:cNvSpPr/>
            <p:nvPr/>
          </p:nvSpPr>
          <p:spPr>
            <a:xfrm>
              <a:off x="0" y="0"/>
              <a:ext cx="2457250" cy="595849"/>
            </a:xfrm>
            <a:custGeom>
              <a:avLst/>
              <a:gdLst/>
              <a:ahLst/>
              <a:cxnLst/>
              <a:rect l="l" t="t" r="r" b="b"/>
              <a:pathLst>
                <a:path w="2457250" h="595849">
                  <a:moveTo>
                    <a:pt x="0" y="0"/>
                  </a:moveTo>
                  <a:lnTo>
                    <a:pt x="2457250" y="0"/>
                  </a:lnTo>
                  <a:lnTo>
                    <a:pt x="2457250" y="595849"/>
                  </a:lnTo>
                  <a:lnTo>
                    <a:pt x="0" y="595849"/>
                  </a:lnTo>
                  <a:close/>
                </a:path>
              </a:pathLst>
            </a:custGeom>
            <a:blipFill>
              <a:blip r:embed="rId3"/>
              <a:stretch>
                <a:fillRect t="-152683" b="-32993"/>
              </a:stretch>
            </a:blipFill>
          </p:spPr>
          <p:txBody>
            <a:bodyPr/>
            <a:lstStyle/>
            <a:p>
              <a:endParaRPr lang="en-US"/>
            </a:p>
          </p:txBody>
        </p:sp>
      </p:grpSp>
      <p:grpSp>
        <p:nvGrpSpPr>
          <p:cNvPr id="6" name="Group 6"/>
          <p:cNvGrpSpPr/>
          <p:nvPr/>
        </p:nvGrpSpPr>
        <p:grpSpPr>
          <a:xfrm>
            <a:off x="6867734" y="6709082"/>
            <a:ext cx="11420266" cy="3051985"/>
            <a:chOff x="0" y="0"/>
            <a:chExt cx="3354013" cy="896336"/>
          </a:xfrm>
        </p:grpSpPr>
        <p:sp>
          <p:nvSpPr>
            <p:cNvPr id="7" name="Freeform 7"/>
            <p:cNvSpPr/>
            <p:nvPr/>
          </p:nvSpPr>
          <p:spPr>
            <a:xfrm>
              <a:off x="0" y="0"/>
              <a:ext cx="3354013" cy="896336"/>
            </a:xfrm>
            <a:custGeom>
              <a:avLst/>
              <a:gdLst/>
              <a:ahLst/>
              <a:cxnLst/>
              <a:rect l="l" t="t" r="r" b="b"/>
              <a:pathLst>
                <a:path w="3354013" h="896336">
                  <a:moveTo>
                    <a:pt x="0" y="0"/>
                  </a:moveTo>
                  <a:lnTo>
                    <a:pt x="3354013" y="0"/>
                  </a:lnTo>
                  <a:lnTo>
                    <a:pt x="3354013" y="896336"/>
                  </a:lnTo>
                  <a:lnTo>
                    <a:pt x="0" y="896336"/>
                  </a:lnTo>
                  <a:close/>
                </a:path>
              </a:pathLst>
            </a:custGeom>
            <a:solidFill>
              <a:srgbClr val="AAB8FF"/>
            </a:solidFill>
          </p:spPr>
          <p:txBody>
            <a:bodyPr/>
            <a:lstStyle/>
            <a:p>
              <a:endParaRPr lang="en-US"/>
            </a:p>
          </p:txBody>
        </p:sp>
        <p:sp>
          <p:nvSpPr>
            <p:cNvPr id="8" name="TextBox 8"/>
            <p:cNvSpPr txBox="1"/>
            <p:nvPr/>
          </p:nvSpPr>
          <p:spPr>
            <a:xfrm>
              <a:off x="0" y="-47625"/>
              <a:ext cx="3354013" cy="943961"/>
            </a:xfrm>
            <a:prstGeom prst="rect">
              <a:avLst/>
            </a:prstGeom>
          </p:spPr>
          <p:txBody>
            <a:bodyPr lIns="50800" tIns="50800" rIns="50800" bIns="50800" rtlCol="0" anchor="ctr"/>
            <a:lstStyle/>
            <a:p>
              <a:pPr algn="ctr">
                <a:lnSpc>
                  <a:spcPts val="3067"/>
                </a:lnSpc>
              </a:pPr>
              <a:endParaRPr/>
            </a:p>
          </p:txBody>
        </p:sp>
      </p:grpSp>
      <p:sp>
        <p:nvSpPr>
          <p:cNvPr id="9" name="TextBox 9"/>
          <p:cNvSpPr txBox="1"/>
          <p:nvPr/>
        </p:nvSpPr>
        <p:spPr>
          <a:xfrm>
            <a:off x="7624768" y="7085825"/>
            <a:ext cx="10134798" cy="1203084"/>
          </a:xfrm>
          <a:prstGeom prst="rect">
            <a:avLst/>
          </a:prstGeom>
        </p:spPr>
        <p:txBody>
          <a:bodyPr lIns="0" tIns="0" rIns="0" bIns="0" rtlCol="0" anchor="t">
            <a:spAutoFit/>
          </a:bodyPr>
          <a:lstStyle/>
          <a:p>
            <a:pPr algn="l">
              <a:lnSpc>
                <a:spcPts val="4574"/>
              </a:lnSpc>
            </a:pPr>
            <a:r>
              <a:rPr lang="en-US" sz="3518" b="1">
                <a:solidFill>
                  <a:srgbClr val="2B3B90"/>
                </a:solidFill>
                <a:latin typeface="Myriad Bold"/>
                <a:ea typeface="Myriad Bold"/>
                <a:cs typeface="Myriad Bold"/>
                <a:sym typeface="Myriad Bold"/>
              </a:rPr>
              <a:t>Build a career that gives back to your community  and gives you room to grow.</a:t>
            </a:r>
          </a:p>
        </p:txBody>
      </p:sp>
      <p:sp>
        <p:nvSpPr>
          <p:cNvPr id="10" name="TextBox 10"/>
          <p:cNvSpPr txBox="1"/>
          <p:nvPr/>
        </p:nvSpPr>
        <p:spPr>
          <a:xfrm>
            <a:off x="7624768" y="8424714"/>
            <a:ext cx="9757230" cy="729767"/>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At DSS-ES, your work matters. Join a team where your talents can make a difference for individuals and families across our community while building a career you can be proud of.</a:t>
            </a:r>
          </a:p>
        </p:txBody>
      </p:sp>
      <p:sp>
        <p:nvSpPr>
          <p:cNvPr id="11" name="TextBox 11"/>
          <p:cNvSpPr txBox="1"/>
          <p:nvPr/>
        </p:nvSpPr>
        <p:spPr>
          <a:xfrm>
            <a:off x="1811947" y="1202208"/>
            <a:ext cx="7031991" cy="2039774"/>
          </a:xfrm>
          <a:prstGeom prst="rect">
            <a:avLst/>
          </a:prstGeom>
        </p:spPr>
        <p:txBody>
          <a:bodyPr lIns="0" tIns="0" rIns="0" bIns="0" rtlCol="0" anchor="t">
            <a:spAutoFit/>
          </a:bodyPr>
          <a:lstStyle/>
          <a:p>
            <a:pPr algn="ctr">
              <a:lnSpc>
                <a:spcPts val="11602"/>
              </a:lnSpc>
            </a:pPr>
            <a:r>
              <a:rPr lang="en-US" sz="17849">
                <a:solidFill>
                  <a:srgbClr val="2B3B90"/>
                </a:solidFill>
                <a:latin typeface="Symphony"/>
                <a:ea typeface="Symphony"/>
                <a:cs typeface="Symphony"/>
                <a:sym typeface="Symphony"/>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173628" y="6117247"/>
            <a:ext cx="18288000" cy="5809902"/>
            <a:chOff x="0" y="0"/>
            <a:chExt cx="2833290" cy="900106"/>
          </a:xfrm>
        </p:grpSpPr>
        <p:sp>
          <p:nvSpPr>
            <p:cNvPr id="3" name="Freeform 3"/>
            <p:cNvSpPr/>
            <p:nvPr/>
          </p:nvSpPr>
          <p:spPr>
            <a:xfrm>
              <a:off x="0" y="0"/>
              <a:ext cx="2833290" cy="900106"/>
            </a:xfrm>
            <a:custGeom>
              <a:avLst/>
              <a:gdLst/>
              <a:ahLst/>
              <a:cxnLst/>
              <a:rect l="l" t="t" r="r" b="b"/>
              <a:pathLst>
                <a:path w="2833290" h="900106">
                  <a:moveTo>
                    <a:pt x="0" y="0"/>
                  </a:moveTo>
                  <a:lnTo>
                    <a:pt x="2833290" y="0"/>
                  </a:lnTo>
                  <a:lnTo>
                    <a:pt x="2833290" y="900106"/>
                  </a:lnTo>
                  <a:lnTo>
                    <a:pt x="0" y="900106"/>
                  </a:lnTo>
                  <a:close/>
                </a:path>
              </a:pathLst>
            </a:custGeom>
            <a:blipFill>
              <a:blip r:embed="rId2">
                <a:alphaModFix amt="10999"/>
              </a:blip>
              <a:stretch>
                <a:fillRect t="-34444" b="-75470"/>
              </a:stretch>
            </a:blipFill>
          </p:spPr>
          <p:txBody>
            <a:bodyPr/>
            <a:lstStyle/>
            <a:p>
              <a:endParaRPr lang="en-US"/>
            </a:p>
          </p:txBody>
        </p:sp>
      </p:grpSp>
      <p:grpSp>
        <p:nvGrpSpPr>
          <p:cNvPr id="4" name="Group 4"/>
          <p:cNvGrpSpPr/>
          <p:nvPr/>
        </p:nvGrpSpPr>
        <p:grpSpPr>
          <a:xfrm>
            <a:off x="6069089" y="5389956"/>
            <a:ext cx="11190211" cy="1250184"/>
            <a:chOff x="0" y="0"/>
            <a:chExt cx="2947216" cy="329267"/>
          </a:xfrm>
        </p:grpSpPr>
        <p:sp>
          <p:nvSpPr>
            <p:cNvPr id="5" name="Freeform 5"/>
            <p:cNvSpPr/>
            <p:nvPr/>
          </p:nvSpPr>
          <p:spPr>
            <a:xfrm>
              <a:off x="0" y="0"/>
              <a:ext cx="2947216" cy="329267"/>
            </a:xfrm>
            <a:custGeom>
              <a:avLst/>
              <a:gdLst/>
              <a:ahLst/>
              <a:cxnLst/>
              <a:rect l="l" t="t" r="r" b="b"/>
              <a:pathLst>
                <a:path w="2947216" h="329267">
                  <a:moveTo>
                    <a:pt x="0" y="0"/>
                  </a:moveTo>
                  <a:lnTo>
                    <a:pt x="2947216" y="0"/>
                  </a:lnTo>
                  <a:lnTo>
                    <a:pt x="2947216" y="329267"/>
                  </a:lnTo>
                  <a:lnTo>
                    <a:pt x="0" y="329267"/>
                  </a:lnTo>
                  <a:close/>
                </a:path>
              </a:pathLst>
            </a:custGeom>
            <a:solidFill>
              <a:srgbClr val="AAB8FF"/>
            </a:solidFill>
          </p:spPr>
          <p:txBody>
            <a:bodyPr/>
            <a:lstStyle/>
            <a:p>
              <a:endParaRPr lang="en-US"/>
            </a:p>
          </p:txBody>
        </p:sp>
        <p:sp>
          <p:nvSpPr>
            <p:cNvPr id="6" name="TextBox 6"/>
            <p:cNvSpPr txBox="1"/>
            <p:nvPr/>
          </p:nvSpPr>
          <p:spPr>
            <a:xfrm>
              <a:off x="0" y="-47625"/>
              <a:ext cx="2947216" cy="376892"/>
            </a:xfrm>
            <a:prstGeom prst="rect">
              <a:avLst/>
            </a:prstGeom>
          </p:spPr>
          <p:txBody>
            <a:bodyPr lIns="50800" tIns="50800" rIns="50800" bIns="50800" rtlCol="0" anchor="ctr"/>
            <a:lstStyle/>
            <a:p>
              <a:pPr algn="ctr">
                <a:lnSpc>
                  <a:spcPts val="3067"/>
                </a:lnSpc>
              </a:pPr>
              <a:endParaRPr/>
            </a:p>
          </p:txBody>
        </p:sp>
      </p:grpSp>
      <p:sp>
        <p:nvSpPr>
          <p:cNvPr id="7" name="TextBox 7"/>
          <p:cNvSpPr txBox="1"/>
          <p:nvPr/>
        </p:nvSpPr>
        <p:spPr>
          <a:xfrm>
            <a:off x="6726125" y="2047904"/>
            <a:ext cx="4071386" cy="1346225"/>
          </a:xfrm>
          <a:prstGeom prst="rect">
            <a:avLst/>
          </a:prstGeom>
        </p:spPr>
        <p:txBody>
          <a:bodyPr lIns="0" tIns="0" rIns="0" bIns="0" rtlCol="0" anchor="t">
            <a:spAutoFit/>
          </a:bodyPr>
          <a:lstStyle/>
          <a:p>
            <a:pPr algn="l">
              <a:lnSpc>
                <a:spcPts val="8000"/>
              </a:lnSpc>
            </a:pPr>
            <a:r>
              <a:rPr lang="en-US" sz="10000" b="1" i="1">
                <a:solidFill>
                  <a:srgbClr val="2B3B90"/>
                </a:solidFill>
                <a:latin typeface="Myriad Ultra-Bold Italics"/>
                <a:ea typeface="Myriad Ultra-Bold Italics"/>
                <a:cs typeface="Myriad Ultra-Bold Italics"/>
                <a:sym typeface="Myriad Ultra-Bold Italics"/>
              </a:rPr>
              <a:t>HELLO!</a:t>
            </a:r>
          </a:p>
        </p:txBody>
      </p:sp>
      <p:sp>
        <p:nvSpPr>
          <p:cNvPr id="8" name="TextBox 8"/>
          <p:cNvSpPr txBox="1"/>
          <p:nvPr/>
        </p:nvSpPr>
        <p:spPr>
          <a:xfrm>
            <a:off x="6726125" y="3663074"/>
            <a:ext cx="10665532" cy="2809875"/>
          </a:xfrm>
          <a:prstGeom prst="rect">
            <a:avLst/>
          </a:prstGeom>
        </p:spPr>
        <p:txBody>
          <a:bodyPr lIns="0" tIns="0" rIns="0" bIns="0" rtlCol="0" anchor="t">
            <a:spAutoFit/>
          </a:bodyPr>
          <a:lstStyle/>
          <a:p>
            <a:pPr algn="l">
              <a:lnSpc>
                <a:spcPts val="3622"/>
              </a:lnSpc>
            </a:pPr>
            <a:r>
              <a:rPr lang="en-US" sz="3019">
                <a:solidFill>
                  <a:srgbClr val="15161E"/>
                </a:solidFill>
                <a:latin typeface="Myriad"/>
                <a:ea typeface="Myriad"/>
                <a:cs typeface="Myriad"/>
                <a:sym typeface="Myriad"/>
              </a:rPr>
              <a:t>My name is Sarah Merrick and I’d like to welcome you to the Department of Social Services - Economic Security. We're excited you are considering joining our team! </a:t>
            </a:r>
          </a:p>
          <a:p>
            <a:pPr algn="l">
              <a:lnSpc>
                <a:spcPts val="3622"/>
              </a:lnSpc>
            </a:pPr>
            <a:endParaRPr lang="en-US" sz="3019">
              <a:solidFill>
                <a:srgbClr val="15161E"/>
              </a:solidFill>
              <a:latin typeface="Myriad"/>
              <a:ea typeface="Myriad"/>
              <a:cs typeface="Myriad"/>
              <a:sym typeface="Myriad"/>
            </a:endParaRPr>
          </a:p>
          <a:p>
            <a:pPr algn="l">
              <a:lnSpc>
                <a:spcPts val="3622"/>
              </a:lnSpc>
            </a:pPr>
            <a:r>
              <a:rPr lang="en-US" sz="3019" b="1">
                <a:solidFill>
                  <a:srgbClr val="2B3B90"/>
                </a:solidFill>
                <a:latin typeface="Myriad Semi-Bold"/>
                <a:ea typeface="Myriad Semi-Bold"/>
                <a:cs typeface="Myriad Semi-Bold"/>
                <a:sym typeface="Myriad Semi-Bold"/>
              </a:rPr>
              <a:t>Your energy and skills are exactly what we need, and we can't wait to see the awesome things you’ll contribute.</a:t>
            </a:r>
          </a:p>
        </p:txBody>
      </p:sp>
      <p:grpSp>
        <p:nvGrpSpPr>
          <p:cNvPr id="10" name="Group 10"/>
          <p:cNvGrpSpPr/>
          <p:nvPr/>
        </p:nvGrpSpPr>
        <p:grpSpPr>
          <a:xfrm>
            <a:off x="955100" y="6522560"/>
            <a:ext cx="5445700" cy="2051394"/>
            <a:chOff x="0" y="0"/>
            <a:chExt cx="1372230" cy="540285"/>
          </a:xfrm>
        </p:grpSpPr>
        <p:sp>
          <p:nvSpPr>
            <p:cNvPr id="11" name="Freeform 11"/>
            <p:cNvSpPr/>
            <p:nvPr/>
          </p:nvSpPr>
          <p:spPr>
            <a:xfrm>
              <a:off x="0" y="0"/>
              <a:ext cx="1372230" cy="540285"/>
            </a:xfrm>
            <a:custGeom>
              <a:avLst/>
              <a:gdLst/>
              <a:ahLst/>
              <a:cxnLst/>
              <a:rect l="l" t="t" r="r" b="b"/>
              <a:pathLst>
                <a:path w="1372230" h="540285">
                  <a:moveTo>
                    <a:pt x="0" y="0"/>
                  </a:moveTo>
                  <a:lnTo>
                    <a:pt x="1372230" y="0"/>
                  </a:lnTo>
                  <a:lnTo>
                    <a:pt x="1372230" y="540285"/>
                  </a:lnTo>
                  <a:lnTo>
                    <a:pt x="0" y="540285"/>
                  </a:lnTo>
                  <a:close/>
                </a:path>
              </a:pathLst>
            </a:custGeom>
            <a:solidFill>
              <a:srgbClr val="AAB8FF"/>
            </a:solidFill>
          </p:spPr>
          <p:txBody>
            <a:bodyPr/>
            <a:lstStyle/>
            <a:p>
              <a:endParaRPr lang="en-US"/>
            </a:p>
          </p:txBody>
        </p:sp>
        <p:sp>
          <p:nvSpPr>
            <p:cNvPr id="12" name="TextBox 12"/>
            <p:cNvSpPr txBox="1"/>
            <p:nvPr/>
          </p:nvSpPr>
          <p:spPr>
            <a:xfrm>
              <a:off x="0" y="-47625"/>
              <a:ext cx="1372230" cy="587910"/>
            </a:xfrm>
            <a:prstGeom prst="rect">
              <a:avLst/>
            </a:prstGeom>
          </p:spPr>
          <p:txBody>
            <a:bodyPr lIns="50800" tIns="50800" rIns="50800" bIns="50800" rtlCol="0" anchor="ctr"/>
            <a:lstStyle/>
            <a:p>
              <a:pPr algn="ctr">
                <a:lnSpc>
                  <a:spcPts val="3067"/>
                </a:lnSpc>
              </a:pPr>
              <a:endParaRPr/>
            </a:p>
          </p:txBody>
        </p:sp>
      </p:grpSp>
      <p:sp>
        <p:nvSpPr>
          <p:cNvPr id="13" name="TextBox 13"/>
          <p:cNvSpPr txBox="1"/>
          <p:nvPr/>
        </p:nvSpPr>
        <p:spPr>
          <a:xfrm>
            <a:off x="1309910" y="7337670"/>
            <a:ext cx="4738680" cy="568566"/>
          </a:xfrm>
          <a:prstGeom prst="rect">
            <a:avLst/>
          </a:prstGeom>
        </p:spPr>
        <p:txBody>
          <a:bodyPr lIns="0" tIns="0" rIns="0" bIns="0" rtlCol="0" anchor="t">
            <a:spAutoFit/>
          </a:bodyPr>
          <a:lstStyle/>
          <a:p>
            <a:pPr algn="l">
              <a:lnSpc>
                <a:spcPts val="3870"/>
              </a:lnSpc>
            </a:pPr>
            <a:r>
              <a:rPr lang="en-US" sz="3518" dirty="0">
                <a:solidFill>
                  <a:srgbClr val="2B3B90"/>
                </a:solidFill>
                <a:latin typeface="Myriad"/>
                <a:ea typeface="Myriad"/>
                <a:cs typeface="Myriad"/>
                <a:sym typeface="Myriad"/>
              </a:rPr>
              <a:t>Sarah G. Merrick</a:t>
            </a:r>
          </a:p>
        </p:txBody>
      </p:sp>
      <p:grpSp>
        <p:nvGrpSpPr>
          <p:cNvPr id="14" name="Group 14"/>
          <p:cNvGrpSpPr/>
          <p:nvPr/>
        </p:nvGrpSpPr>
        <p:grpSpPr>
          <a:xfrm>
            <a:off x="1028700" y="2017757"/>
            <a:ext cx="5210186" cy="5047685"/>
            <a:chOff x="0" y="0"/>
            <a:chExt cx="1062090" cy="1028964"/>
          </a:xfrm>
        </p:grpSpPr>
        <p:sp>
          <p:nvSpPr>
            <p:cNvPr id="15" name="Freeform 15"/>
            <p:cNvSpPr/>
            <p:nvPr/>
          </p:nvSpPr>
          <p:spPr>
            <a:xfrm>
              <a:off x="0" y="0"/>
              <a:ext cx="1062090" cy="1028964"/>
            </a:xfrm>
            <a:custGeom>
              <a:avLst/>
              <a:gdLst/>
              <a:ahLst/>
              <a:cxnLst/>
              <a:rect l="l" t="t" r="r" b="b"/>
              <a:pathLst>
                <a:path w="1062090" h="1028964">
                  <a:moveTo>
                    <a:pt x="0" y="0"/>
                  </a:moveTo>
                  <a:lnTo>
                    <a:pt x="1062090" y="0"/>
                  </a:lnTo>
                  <a:lnTo>
                    <a:pt x="1062090" y="1028964"/>
                  </a:lnTo>
                  <a:lnTo>
                    <a:pt x="0" y="1028964"/>
                  </a:lnTo>
                  <a:close/>
                </a:path>
              </a:pathLst>
            </a:custGeom>
            <a:blipFill>
              <a:blip r:embed="rId3"/>
              <a:stretch>
                <a:fillRect l="-158528" t="-22704" r="-136624" b="-148717"/>
              </a:stretch>
            </a:blipFill>
            <a:ln w="180975" cap="sq">
              <a:solidFill>
                <a:srgbClr val="2B3B90"/>
              </a:solidFill>
              <a:prstDash val="solid"/>
              <a:miter/>
            </a:ln>
          </p:spPr>
          <p:txBody>
            <a:bodyPr/>
            <a:lstStyle/>
            <a:p>
              <a:endParaRPr lang="en-US"/>
            </a:p>
          </p:txBody>
        </p:sp>
      </p:grpSp>
      <p:sp>
        <p:nvSpPr>
          <p:cNvPr id="16" name="TextBox 16"/>
          <p:cNvSpPr txBox="1"/>
          <p:nvPr/>
        </p:nvSpPr>
        <p:spPr>
          <a:xfrm>
            <a:off x="1314450" y="7885338"/>
            <a:ext cx="4734140" cy="377342"/>
          </a:xfrm>
          <a:prstGeom prst="rect">
            <a:avLst/>
          </a:prstGeom>
        </p:spPr>
        <p:txBody>
          <a:bodyPr lIns="0" tIns="0" rIns="0" bIns="0" rtlCol="0" anchor="t">
            <a:spAutoFit/>
          </a:bodyPr>
          <a:lstStyle/>
          <a:p>
            <a:pPr algn="l">
              <a:lnSpc>
                <a:spcPts val="2826"/>
              </a:lnSpc>
            </a:pPr>
            <a:r>
              <a:rPr lang="en-US" sz="2019" dirty="0">
                <a:solidFill>
                  <a:srgbClr val="2B3B90"/>
                </a:solidFill>
                <a:latin typeface="Myriad"/>
                <a:ea typeface="Myriad"/>
                <a:cs typeface="Myriad"/>
                <a:sym typeface="Myriad"/>
              </a:rPr>
              <a:t>DSS-ES Commissioner</a:t>
            </a:r>
          </a:p>
        </p:txBody>
      </p:sp>
      <p:grpSp>
        <p:nvGrpSpPr>
          <p:cNvPr id="17" name="Group 17"/>
          <p:cNvGrpSpPr/>
          <p:nvPr/>
        </p:nvGrpSpPr>
        <p:grpSpPr>
          <a:xfrm>
            <a:off x="230728" y="2587"/>
            <a:ext cx="17826545" cy="1270910"/>
            <a:chOff x="0" y="0"/>
            <a:chExt cx="23768726" cy="1694547"/>
          </a:xfrm>
        </p:grpSpPr>
        <p:grpSp>
          <p:nvGrpSpPr>
            <p:cNvPr id="18" name="Group 18"/>
            <p:cNvGrpSpPr/>
            <p:nvPr/>
          </p:nvGrpSpPr>
          <p:grpSpPr>
            <a:xfrm>
              <a:off x="20445304" y="182860"/>
              <a:ext cx="3323422" cy="887074"/>
              <a:chOff x="0" y="0"/>
              <a:chExt cx="867826" cy="231637"/>
            </a:xfrm>
          </p:grpSpPr>
          <p:sp>
            <p:nvSpPr>
              <p:cNvPr id="19" name="Freeform 19"/>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20" name="TextBox 20"/>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21" name="Freeform 21"/>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4"/>
              <a:stretch>
                <a:fillRect l="-11464" t="-4945" r="-6899" b="-16247"/>
              </a:stretch>
            </a:blipFill>
          </p:spPr>
          <p:txBody>
            <a:bodyPr/>
            <a:lstStyle/>
            <a:p>
              <a:endParaRPr lang="en-US"/>
            </a:p>
          </p:txBody>
        </p:sp>
        <p:sp>
          <p:nvSpPr>
            <p:cNvPr id="22" name="TextBox 22"/>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23" name="TextBox 23"/>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1024160" y="4236368"/>
            <a:ext cx="8750319" cy="4138417"/>
            <a:chOff x="0" y="0"/>
            <a:chExt cx="1175728" cy="556054"/>
          </a:xfrm>
        </p:grpSpPr>
        <p:sp>
          <p:nvSpPr>
            <p:cNvPr id="3" name="Freeform 3">
              <a:hlinkClick r:id="rId3" tooltip="https://ongov.onondagaccount.com/wp-content/uploads/2024/04/DSS-Final-Draft.mp4"/>
            </p:cNvPr>
            <p:cNvSpPr/>
            <p:nvPr/>
          </p:nvSpPr>
          <p:spPr>
            <a:xfrm>
              <a:off x="0" y="0"/>
              <a:ext cx="1175728" cy="556054"/>
            </a:xfrm>
            <a:custGeom>
              <a:avLst/>
              <a:gdLst/>
              <a:ahLst/>
              <a:cxnLst/>
              <a:rect l="l" t="t" r="r" b="b"/>
              <a:pathLst>
                <a:path w="1175728" h="556054">
                  <a:moveTo>
                    <a:pt x="44238" y="0"/>
                  </a:moveTo>
                  <a:lnTo>
                    <a:pt x="1131490" y="0"/>
                  </a:lnTo>
                  <a:cubicBezTo>
                    <a:pt x="1143223" y="0"/>
                    <a:pt x="1154475" y="4661"/>
                    <a:pt x="1162771" y="12957"/>
                  </a:cubicBezTo>
                  <a:cubicBezTo>
                    <a:pt x="1171067" y="21253"/>
                    <a:pt x="1175728" y="32505"/>
                    <a:pt x="1175728" y="44238"/>
                  </a:cubicBezTo>
                  <a:lnTo>
                    <a:pt x="1175728" y="511816"/>
                  </a:lnTo>
                  <a:cubicBezTo>
                    <a:pt x="1175728" y="523549"/>
                    <a:pt x="1171067" y="534801"/>
                    <a:pt x="1162771" y="543097"/>
                  </a:cubicBezTo>
                  <a:cubicBezTo>
                    <a:pt x="1154475" y="551394"/>
                    <a:pt x="1143223" y="556054"/>
                    <a:pt x="1131490" y="556054"/>
                  </a:cubicBezTo>
                  <a:lnTo>
                    <a:pt x="44238" y="556054"/>
                  </a:lnTo>
                  <a:cubicBezTo>
                    <a:pt x="32505" y="556054"/>
                    <a:pt x="21253" y="551394"/>
                    <a:pt x="12957" y="543097"/>
                  </a:cubicBezTo>
                  <a:cubicBezTo>
                    <a:pt x="4661" y="534801"/>
                    <a:pt x="0" y="523549"/>
                    <a:pt x="0" y="511816"/>
                  </a:cubicBezTo>
                  <a:lnTo>
                    <a:pt x="0" y="44238"/>
                  </a:lnTo>
                  <a:cubicBezTo>
                    <a:pt x="0" y="32505"/>
                    <a:pt x="4661" y="21253"/>
                    <a:pt x="12957" y="12957"/>
                  </a:cubicBezTo>
                  <a:cubicBezTo>
                    <a:pt x="21253" y="4661"/>
                    <a:pt x="32505" y="0"/>
                    <a:pt x="44238" y="0"/>
                  </a:cubicBezTo>
                  <a:close/>
                </a:path>
              </a:pathLst>
            </a:custGeom>
            <a:blipFill>
              <a:blip r:embed="rId4"/>
              <a:stretch>
                <a:fillRect t="-1670" b="-1670"/>
              </a:stretch>
            </a:blipFill>
          </p:spPr>
          <p:txBody>
            <a:bodyPr/>
            <a:lstStyle/>
            <a:p>
              <a:endParaRPr lang="en-US"/>
            </a:p>
          </p:txBody>
        </p:sp>
      </p:grpSp>
      <p:grpSp>
        <p:nvGrpSpPr>
          <p:cNvPr id="4" name="Group 4"/>
          <p:cNvGrpSpPr/>
          <p:nvPr/>
        </p:nvGrpSpPr>
        <p:grpSpPr>
          <a:xfrm>
            <a:off x="10254684" y="7175693"/>
            <a:ext cx="7004616" cy="1199091"/>
            <a:chOff x="0" y="0"/>
            <a:chExt cx="1844837" cy="315810"/>
          </a:xfrm>
        </p:grpSpPr>
        <p:sp>
          <p:nvSpPr>
            <p:cNvPr id="5" name="Freeform 5">
              <a:hlinkClick r:id="rId3" tooltip="https://ongov.onondagaccount.com/wp-content/uploads/2024/04/DSS-Final-Draft.mp4"/>
            </p:cNvPr>
            <p:cNvSpPr/>
            <p:nvPr/>
          </p:nvSpPr>
          <p:spPr>
            <a:xfrm>
              <a:off x="0" y="0"/>
              <a:ext cx="1844837" cy="315810"/>
            </a:xfrm>
            <a:custGeom>
              <a:avLst/>
              <a:gdLst/>
              <a:ahLst/>
              <a:cxnLst/>
              <a:rect l="l" t="t" r="r" b="b"/>
              <a:pathLst>
                <a:path w="1844837" h="315810">
                  <a:moveTo>
                    <a:pt x="0" y="0"/>
                  </a:moveTo>
                  <a:lnTo>
                    <a:pt x="1844837" y="0"/>
                  </a:lnTo>
                  <a:lnTo>
                    <a:pt x="1844837" y="315810"/>
                  </a:lnTo>
                  <a:lnTo>
                    <a:pt x="0" y="315810"/>
                  </a:lnTo>
                  <a:close/>
                </a:path>
              </a:pathLst>
            </a:custGeom>
            <a:solidFill>
              <a:srgbClr val="AAB8FF"/>
            </a:solidFill>
          </p:spPr>
          <p:txBody>
            <a:bodyPr/>
            <a:lstStyle/>
            <a:p>
              <a:endParaRPr lang="en-US"/>
            </a:p>
          </p:txBody>
        </p:sp>
        <p:sp>
          <p:nvSpPr>
            <p:cNvPr id="6" name="TextBox 6"/>
            <p:cNvSpPr txBox="1"/>
            <p:nvPr/>
          </p:nvSpPr>
          <p:spPr>
            <a:xfrm>
              <a:off x="0" y="-47625"/>
              <a:ext cx="1844837" cy="363435"/>
            </a:xfrm>
            <a:prstGeom prst="rect">
              <a:avLst/>
            </a:prstGeom>
          </p:spPr>
          <p:txBody>
            <a:bodyPr lIns="50800" tIns="50800" rIns="50800" bIns="50800" rtlCol="0" anchor="ctr"/>
            <a:lstStyle/>
            <a:p>
              <a:pPr algn="ctr">
                <a:lnSpc>
                  <a:spcPts val="3067"/>
                </a:lnSpc>
              </a:pPr>
              <a:endParaRPr/>
            </a:p>
          </p:txBody>
        </p:sp>
      </p:grpSp>
      <p:sp>
        <p:nvSpPr>
          <p:cNvPr id="7" name="TextBox 7"/>
          <p:cNvSpPr txBox="1"/>
          <p:nvPr/>
        </p:nvSpPr>
        <p:spPr>
          <a:xfrm>
            <a:off x="909860" y="2413892"/>
            <a:ext cx="14271594" cy="1346225"/>
          </a:xfrm>
          <a:prstGeom prst="rect">
            <a:avLst/>
          </a:prstGeom>
        </p:spPr>
        <p:txBody>
          <a:bodyPr lIns="0" tIns="0" rIns="0" bIns="0" rtlCol="0" anchor="t">
            <a:spAutoFit/>
          </a:bodyPr>
          <a:lstStyle/>
          <a:p>
            <a:pPr algn="l">
              <a:lnSpc>
                <a:spcPts val="8000"/>
              </a:lnSpc>
            </a:pPr>
            <a:r>
              <a:rPr lang="en-US" sz="10000" b="1">
                <a:solidFill>
                  <a:srgbClr val="2B3B90"/>
                </a:solidFill>
                <a:latin typeface="Myriad Ultra-Bold"/>
                <a:ea typeface="Myriad Ultra-Bold"/>
                <a:cs typeface="Myriad Ultra-Bold"/>
                <a:sym typeface="Myriad Ultra-Bold"/>
              </a:rPr>
              <a:t>HEAR FROM OUR TEAM</a:t>
            </a:r>
          </a:p>
        </p:txBody>
      </p:sp>
      <p:sp>
        <p:nvSpPr>
          <p:cNvPr id="8" name="TextBox 8"/>
          <p:cNvSpPr txBox="1"/>
          <p:nvPr/>
        </p:nvSpPr>
        <p:spPr>
          <a:xfrm>
            <a:off x="10254684" y="4017293"/>
            <a:ext cx="6535026" cy="1542809"/>
          </a:xfrm>
          <a:prstGeom prst="rect">
            <a:avLst/>
          </a:prstGeom>
        </p:spPr>
        <p:txBody>
          <a:bodyPr lIns="0" tIns="0" rIns="0" bIns="0" rtlCol="0" anchor="t">
            <a:spAutoFit/>
          </a:bodyPr>
          <a:lstStyle/>
          <a:p>
            <a:pPr algn="l">
              <a:lnSpc>
                <a:spcPts val="3924"/>
              </a:lnSpc>
            </a:pPr>
            <a:r>
              <a:rPr lang="en-US" sz="3019">
                <a:solidFill>
                  <a:srgbClr val="2B3B90"/>
                </a:solidFill>
                <a:latin typeface="Myriad"/>
                <a:ea typeface="Myriad"/>
                <a:cs typeface="Myriad"/>
                <a:sym typeface="Myriad"/>
              </a:rPr>
              <a:t>What’s it really like to work at DSS-ES? Hear directly from the people who know it best — </a:t>
            </a:r>
            <a:r>
              <a:rPr lang="en-US" sz="3019" b="1" i="1">
                <a:solidFill>
                  <a:srgbClr val="2B3B90"/>
                </a:solidFill>
                <a:latin typeface="Myriad Bold Italics"/>
                <a:ea typeface="Myriad Bold Italics"/>
                <a:cs typeface="Myriad Bold Italics"/>
                <a:sym typeface="Myriad Bold Italics"/>
              </a:rPr>
              <a:t>our employees.</a:t>
            </a:r>
          </a:p>
        </p:txBody>
      </p:sp>
      <p:sp>
        <p:nvSpPr>
          <p:cNvPr id="9" name="TextBox 9"/>
          <p:cNvSpPr txBox="1"/>
          <p:nvPr/>
        </p:nvSpPr>
        <p:spPr>
          <a:xfrm>
            <a:off x="10254684" y="5741076"/>
            <a:ext cx="6020314"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Our team shares what they enjoy about their work, what makes DSS-ES a great place to grow, and why being part of our department is meaningful to them.</a:t>
            </a:r>
          </a:p>
        </p:txBody>
      </p:sp>
      <p:sp>
        <p:nvSpPr>
          <p:cNvPr id="10" name="TextBox 10"/>
          <p:cNvSpPr txBox="1"/>
          <p:nvPr/>
        </p:nvSpPr>
        <p:spPr>
          <a:xfrm>
            <a:off x="10416626" y="7516708"/>
            <a:ext cx="6680731" cy="601887"/>
          </a:xfrm>
          <a:prstGeom prst="rect">
            <a:avLst/>
          </a:prstGeom>
        </p:spPr>
        <p:txBody>
          <a:bodyPr lIns="0" tIns="0" rIns="0" bIns="0" rtlCol="0" anchor="t">
            <a:spAutoFit/>
          </a:bodyPr>
          <a:lstStyle/>
          <a:p>
            <a:pPr algn="ctr">
              <a:lnSpc>
                <a:spcPts val="3628"/>
              </a:lnSpc>
            </a:pPr>
            <a:r>
              <a:rPr lang="en-US" sz="4535" b="1">
                <a:solidFill>
                  <a:srgbClr val="2B3B90"/>
                </a:solidFill>
                <a:latin typeface="Myriad Bold"/>
                <a:ea typeface="Myriad Bold"/>
                <a:cs typeface="Myriad Bold"/>
                <a:sym typeface="Myriad Bold"/>
                <a:hlinkClick r:id="rId3" tooltip="https://ongov.onondagaccount.com/wp-content/uploads/2024/04/DSS-Final-Draft.mp4"/>
              </a:rPr>
              <a:t>WATCH THEIR STORY</a:t>
            </a:r>
          </a:p>
        </p:txBody>
      </p:sp>
      <p:grpSp>
        <p:nvGrpSpPr>
          <p:cNvPr id="11" name="Group 11"/>
          <p:cNvGrpSpPr/>
          <p:nvPr/>
        </p:nvGrpSpPr>
        <p:grpSpPr>
          <a:xfrm>
            <a:off x="230728" y="2587"/>
            <a:ext cx="17826545" cy="1270910"/>
            <a:chOff x="0" y="0"/>
            <a:chExt cx="23768726" cy="1694547"/>
          </a:xfrm>
        </p:grpSpPr>
        <p:grpSp>
          <p:nvGrpSpPr>
            <p:cNvPr id="12" name="Group 12"/>
            <p:cNvGrpSpPr/>
            <p:nvPr/>
          </p:nvGrpSpPr>
          <p:grpSpPr>
            <a:xfrm>
              <a:off x="20445304" y="182860"/>
              <a:ext cx="3323422" cy="887074"/>
              <a:chOff x="0" y="0"/>
              <a:chExt cx="867826" cy="231637"/>
            </a:xfrm>
          </p:grpSpPr>
          <p:sp>
            <p:nvSpPr>
              <p:cNvPr id="13" name="Freeform 13"/>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14" name="TextBox 14"/>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15" name="Freeform 15"/>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5"/>
              <a:stretch>
                <a:fillRect l="-11464" t="-4945" r="-6899" b="-16247"/>
              </a:stretch>
            </a:blipFill>
          </p:spPr>
          <p:txBody>
            <a:bodyPr/>
            <a:lstStyle/>
            <a:p>
              <a:endParaRPr lang="en-US"/>
            </a:p>
          </p:txBody>
        </p:sp>
        <p:sp>
          <p:nvSpPr>
            <p:cNvPr id="16" name="TextBox 16"/>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17" name="TextBox 17"/>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9144000" y="1457949"/>
            <a:ext cx="1193681" cy="119368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4" name="TextBox 4"/>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5" name="Group 5"/>
          <p:cNvGrpSpPr/>
          <p:nvPr/>
        </p:nvGrpSpPr>
        <p:grpSpPr>
          <a:xfrm>
            <a:off x="9144000" y="3123585"/>
            <a:ext cx="1193681" cy="119368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8" name="Group 8"/>
          <p:cNvGrpSpPr/>
          <p:nvPr/>
        </p:nvGrpSpPr>
        <p:grpSpPr>
          <a:xfrm>
            <a:off x="9144000" y="8310719"/>
            <a:ext cx="1193681" cy="119368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11" name="Group 11"/>
          <p:cNvGrpSpPr/>
          <p:nvPr/>
        </p:nvGrpSpPr>
        <p:grpSpPr>
          <a:xfrm>
            <a:off x="9144000" y="4836755"/>
            <a:ext cx="1193681" cy="119368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14" name="Freeform 14"/>
          <p:cNvSpPr/>
          <p:nvPr/>
        </p:nvSpPr>
        <p:spPr>
          <a:xfrm>
            <a:off x="9528121" y="1674500"/>
            <a:ext cx="505058" cy="707199"/>
          </a:xfrm>
          <a:custGeom>
            <a:avLst/>
            <a:gdLst/>
            <a:ahLst/>
            <a:cxnLst/>
            <a:rect l="l" t="t" r="r" b="b"/>
            <a:pathLst>
              <a:path w="505058" h="707199">
                <a:moveTo>
                  <a:pt x="0" y="0"/>
                </a:moveTo>
                <a:lnTo>
                  <a:pt x="505058" y="0"/>
                </a:lnTo>
                <a:lnTo>
                  <a:pt x="505058" y="707199"/>
                </a:lnTo>
                <a:lnTo>
                  <a:pt x="0" y="7071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9447717" y="3396559"/>
            <a:ext cx="618095" cy="618095"/>
          </a:xfrm>
          <a:custGeom>
            <a:avLst/>
            <a:gdLst/>
            <a:ahLst/>
            <a:cxnLst/>
            <a:rect l="l" t="t" r="r" b="b"/>
            <a:pathLst>
              <a:path w="618095" h="618095">
                <a:moveTo>
                  <a:pt x="0" y="0"/>
                </a:moveTo>
                <a:lnTo>
                  <a:pt x="618095" y="0"/>
                </a:lnTo>
                <a:lnTo>
                  <a:pt x="618095" y="618095"/>
                </a:lnTo>
                <a:lnTo>
                  <a:pt x="0" y="6180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9413606" y="8650883"/>
            <a:ext cx="686316" cy="447821"/>
          </a:xfrm>
          <a:custGeom>
            <a:avLst/>
            <a:gdLst/>
            <a:ahLst/>
            <a:cxnLst/>
            <a:rect l="l" t="t" r="r" b="b"/>
            <a:pathLst>
              <a:path w="686316" h="447821">
                <a:moveTo>
                  <a:pt x="0" y="0"/>
                </a:moveTo>
                <a:lnTo>
                  <a:pt x="686317" y="0"/>
                </a:lnTo>
                <a:lnTo>
                  <a:pt x="686317" y="447821"/>
                </a:lnTo>
                <a:lnTo>
                  <a:pt x="0" y="4478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Freeform 17"/>
          <p:cNvSpPr/>
          <p:nvPr/>
        </p:nvSpPr>
        <p:spPr>
          <a:xfrm>
            <a:off x="9456381" y="5175541"/>
            <a:ext cx="568919" cy="480974"/>
          </a:xfrm>
          <a:custGeom>
            <a:avLst/>
            <a:gdLst/>
            <a:ahLst/>
            <a:cxnLst/>
            <a:rect l="l" t="t" r="r" b="b"/>
            <a:pathLst>
              <a:path w="568919" h="480974">
                <a:moveTo>
                  <a:pt x="0" y="0"/>
                </a:moveTo>
                <a:lnTo>
                  <a:pt x="568919" y="0"/>
                </a:lnTo>
                <a:lnTo>
                  <a:pt x="568919" y="480974"/>
                </a:lnTo>
                <a:lnTo>
                  <a:pt x="0" y="4809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8" name="Group 18"/>
          <p:cNvGrpSpPr/>
          <p:nvPr/>
        </p:nvGrpSpPr>
        <p:grpSpPr>
          <a:xfrm>
            <a:off x="1028700" y="5778316"/>
            <a:ext cx="6917606" cy="3583391"/>
            <a:chOff x="0" y="0"/>
            <a:chExt cx="929478" cy="481479"/>
          </a:xfrm>
        </p:grpSpPr>
        <p:sp>
          <p:nvSpPr>
            <p:cNvPr id="19" name="Freeform 19"/>
            <p:cNvSpPr/>
            <p:nvPr/>
          </p:nvSpPr>
          <p:spPr>
            <a:xfrm>
              <a:off x="0" y="0"/>
              <a:ext cx="929477" cy="481479"/>
            </a:xfrm>
            <a:custGeom>
              <a:avLst/>
              <a:gdLst/>
              <a:ahLst/>
              <a:cxnLst/>
              <a:rect l="l" t="t" r="r" b="b"/>
              <a:pathLst>
                <a:path w="929477" h="481479">
                  <a:moveTo>
                    <a:pt x="67150" y="0"/>
                  </a:moveTo>
                  <a:lnTo>
                    <a:pt x="862328" y="0"/>
                  </a:lnTo>
                  <a:cubicBezTo>
                    <a:pt x="899414" y="0"/>
                    <a:pt x="929477" y="30064"/>
                    <a:pt x="929477" y="67150"/>
                  </a:cubicBezTo>
                  <a:lnTo>
                    <a:pt x="929477" y="414329"/>
                  </a:lnTo>
                  <a:cubicBezTo>
                    <a:pt x="929477" y="432138"/>
                    <a:pt x="922403" y="449218"/>
                    <a:pt x="909810" y="461811"/>
                  </a:cubicBezTo>
                  <a:cubicBezTo>
                    <a:pt x="897217" y="474404"/>
                    <a:pt x="880137" y="481479"/>
                    <a:pt x="862328" y="481479"/>
                  </a:cubicBezTo>
                  <a:lnTo>
                    <a:pt x="67150" y="481479"/>
                  </a:lnTo>
                  <a:cubicBezTo>
                    <a:pt x="49340" y="481479"/>
                    <a:pt x="32261" y="474404"/>
                    <a:pt x="19668" y="461811"/>
                  </a:cubicBezTo>
                  <a:cubicBezTo>
                    <a:pt x="7075" y="449218"/>
                    <a:pt x="0" y="432138"/>
                    <a:pt x="0" y="414329"/>
                  </a:cubicBezTo>
                  <a:lnTo>
                    <a:pt x="0" y="67150"/>
                  </a:lnTo>
                  <a:cubicBezTo>
                    <a:pt x="0" y="49340"/>
                    <a:pt x="7075" y="32261"/>
                    <a:pt x="19668" y="19668"/>
                  </a:cubicBezTo>
                  <a:cubicBezTo>
                    <a:pt x="32261" y="7075"/>
                    <a:pt x="49340" y="0"/>
                    <a:pt x="67150" y="0"/>
                  </a:cubicBezTo>
                  <a:close/>
                </a:path>
              </a:pathLst>
            </a:custGeom>
            <a:blipFill>
              <a:blip r:embed="rId6"/>
              <a:stretch>
                <a:fillRect l="-19673" t="-37496" r="-23080" b="-68938"/>
              </a:stretch>
            </a:blipFill>
          </p:spPr>
          <p:txBody>
            <a:bodyPr/>
            <a:lstStyle/>
            <a:p>
              <a:endParaRPr lang="en-US"/>
            </a:p>
          </p:txBody>
        </p:sp>
      </p:grpSp>
      <p:grpSp>
        <p:nvGrpSpPr>
          <p:cNvPr id="20" name="Group 20"/>
          <p:cNvGrpSpPr/>
          <p:nvPr/>
        </p:nvGrpSpPr>
        <p:grpSpPr>
          <a:xfrm>
            <a:off x="9144000" y="6549924"/>
            <a:ext cx="1193681" cy="1193681"/>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23" name="Freeform 23"/>
          <p:cNvSpPr/>
          <p:nvPr/>
        </p:nvSpPr>
        <p:spPr>
          <a:xfrm>
            <a:off x="9343173" y="6749097"/>
            <a:ext cx="795336" cy="795336"/>
          </a:xfrm>
          <a:custGeom>
            <a:avLst/>
            <a:gdLst/>
            <a:ahLst/>
            <a:cxnLst/>
            <a:rect l="l" t="t" r="r" b="b"/>
            <a:pathLst>
              <a:path w="795336" h="795336">
                <a:moveTo>
                  <a:pt x="0" y="0"/>
                </a:moveTo>
                <a:lnTo>
                  <a:pt x="795335" y="0"/>
                </a:lnTo>
                <a:lnTo>
                  <a:pt x="795335" y="795336"/>
                </a:lnTo>
                <a:lnTo>
                  <a:pt x="0" y="79533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TextBox 24"/>
          <p:cNvSpPr txBox="1"/>
          <p:nvPr/>
        </p:nvSpPr>
        <p:spPr>
          <a:xfrm>
            <a:off x="909860" y="1578297"/>
            <a:ext cx="7036446" cy="2355875"/>
          </a:xfrm>
          <a:prstGeom prst="rect">
            <a:avLst/>
          </a:prstGeom>
        </p:spPr>
        <p:txBody>
          <a:bodyPr lIns="0" tIns="0" rIns="0" bIns="0" rtlCol="0" anchor="t">
            <a:spAutoFit/>
          </a:bodyPr>
          <a:lstStyle/>
          <a:p>
            <a:pPr algn="l">
              <a:lnSpc>
                <a:spcPts val="8000"/>
              </a:lnSpc>
            </a:pPr>
            <a:r>
              <a:rPr lang="en-US" sz="10000" b="1">
                <a:solidFill>
                  <a:srgbClr val="2B3B90"/>
                </a:solidFill>
                <a:latin typeface="Myriad Ultra-Bold"/>
                <a:ea typeface="Myriad Ultra-Bold"/>
                <a:cs typeface="Myriad Ultra-Bold"/>
                <a:sym typeface="Myriad Ultra-Bold"/>
              </a:rPr>
              <a:t>AGENDA OVERVIEW</a:t>
            </a:r>
          </a:p>
        </p:txBody>
      </p:sp>
      <p:sp>
        <p:nvSpPr>
          <p:cNvPr id="25" name="TextBox 25"/>
          <p:cNvSpPr txBox="1"/>
          <p:nvPr/>
        </p:nvSpPr>
        <p:spPr>
          <a:xfrm>
            <a:off x="10542197" y="1319460"/>
            <a:ext cx="4580849" cy="605035"/>
          </a:xfrm>
          <a:prstGeom prst="rect">
            <a:avLst/>
          </a:prstGeom>
        </p:spPr>
        <p:txBody>
          <a:bodyPr lIns="0" tIns="0" rIns="0" bIns="0" rtlCol="0" anchor="t">
            <a:spAutoFit/>
          </a:bodyPr>
          <a:lstStyle/>
          <a:p>
            <a:pPr algn="l">
              <a:lnSpc>
                <a:spcPts val="4367"/>
              </a:lnSpc>
            </a:pPr>
            <a:r>
              <a:rPr lang="en-US" sz="3359" b="1">
                <a:solidFill>
                  <a:srgbClr val="2B3B90"/>
                </a:solidFill>
                <a:latin typeface="Myriad Semi-Bold"/>
                <a:ea typeface="Myriad Semi-Bold"/>
                <a:cs typeface="Myriad Semi-Bold"/>
                <a:sym typeface="Myriad Semi-Bold"/>
              </a:rPr>
              <a:t>About Our Department</a:t>
            </a:r>
          </a:p>
        </p:txBody>
      </p:sp>
      <p:sp>
        <p:nvSpPr>
          <p:cNvPr id="26" name="TextBox 26"/>
          <p:cNvSpPr txBox="1"/>
          <p:nvPr/>
        </p:nvSpPr>
        <p:spPr>
          <a:xfrm>
            <a:off x="10542197" y="2985096"/>
            <a:ext cx="5857654" cy="605035"/>
          </a:xfrm>
          <a:prstGeom prst="rect">
            <a:avLst/>
          </a:prstGeom>
        </p:spPr>
        <p:txBody>
          <a:bodyPr lIns="0" tIns="0" rIns="0" bIns="0" rtlCol="0" anchor="t">
            <a:spAutoFit/>
          </a:bodyPr>
          <a:lstStyle/>
          <a:p>
            <a:pPr algn="l">
              <a:lnSpc>
                <a:spcPts val="4367"/>
              </a:lnSpc>
            </a:pPr>
            <a:r>
              <a:rPr lang="en-US" sz="3359" b="1">
                <a:solidFill>
                  <a:srgbClr val="2B3B90"/>
                </a:solidFill>
                <a:latin typeface="Myriad Semi-Bold"/>
                <a:ea typeface="Myriad Semi-Bold"/>
                <a:cs typeface="Myriad Semi-Bold"/>
                <a:sym typeface="Myriad Semi-Bold"/>
              </a:rPr>
              <a:t>Our Vision &amp; Mission</a:t>
            </a:r>
          </a:p>
        </p:txBody>
      </p:sp>
      <p:sp>
        <p:nvSpPr>
          <p:cNvPr id="27" name="TextBox 27"/>
          <p:cNvSpPr txBox="1"/>
          <p:nvPr/>
        </p:nvSpPr>
        <p:spPr>
          <a:xfrm>
            <a:off x="10574045" y="1988114"/>
            <a:ext cx="4294260" cy="612995"/>
          </a:xfrm>
          <a:prstGeom prst="rect">
            <a:avLst/>
          </a:prstGeom>
        </p:spPr>
        <p:txBody>
          <a:bodyPr lIns="0" tIns="0" rIns="0" bIns="0" rtlCol="0" anchor="t">
            <a:spAutoFit/>
          </a:bodyPr>
          <a:lstStyle/>
          <a:p>
            <a:pPr algn="l">
              <a:lnSpc>
                <a:spcPts val="2362"/>
              </a:lnSpc>
            </a:pPr>
            <a:r>
              <a:rPr lang="en-US" sz="1687">
                <a:solidFill>
                  <a:srgbClr val="15161E"/>
                </a:solidFill>
                <a:latin typeface="Myriad"/>
                <a:ea typeface="Myriad"/>
                <a:cs typeface="Myriad"/>
                <a:sym typeface="Myriad"/>
              </a:rPr>
              <a:t>Learn who we are, who we serve, and how our work impacts the community.</a:t>
            </a:r>
          </a:p>
        </p:txBody>
      </p:sp>
      <p:sp>
        <p:nvSpPr>
          <p:cNvPr id="28" name="TextBox 28"/>
          <p:cNvSpPr txBox="1"/>
          <p:nvPr/>
        </p:nvSpPr>
        <p:spPr>
          <a:xfrm>
            <a:off x="10574045" y="3653750"/>
            <a:ext cx="4294260" cy="612995"/>
          </a:xfrm>
          <a:prstGeom prst="rect">
            <a:avLst/>
          </a:prstGeom>
        </p:spPr>
        <p:txBody>
          <a:bodyPr lIns="0" tIns="0" rIns="0" bIns="0" rtlCol="0" anchor="t">
            <a:spAutoFit/>
          </a:bodyPr>
          <a:lstStyle/>
          <a:p>
            <a:pPr algn="l">
              <a:lnSpc>
                <a:spcPts val="2362"/>
              </a:lnSpc>
            </a:pPr>
            <a:r>
              <a:rPr lang="en-US" sz="1687">
                <a:solidFill>
                  <a:srgbClr val="15161E"/>
                </a:solidFill>
                <a:latin typeface="Myriad"/>
                <a:ea typeface="Myriad"/>
                <a:cs typeface="Myriad"/>
                <a:sym typeface="Myriad"/>
              </a:rPr>
              <a:t>Discover the shared purpose and values that guide the work we do every day.</a:t>
            </a:r>
          </a:p>
        </p:txBody>
      </p:sp>
      <p:sp>
        <p:nvSpPr>
          <p:cNvPr id="29" name="TextBox 29"/>
          <p:cNvSpPr txBox="1"/>
          <p:nvPr/>
        </p:nvSpPr>
        <p:spPr>
          <a:xfrm>
            <a:off x="10542197" y="8172230"/>
            <a:ext cx="4913270" cy="605035"/>
          </a:xfrm>
          <a:prstGeom prst="rect">
            <a:avLst/>
          </a:prstGeom>
        </p:spPr>
        <p:txBody>
          <a:bodyPr lIns="0" tIns="0" rIns="0" bIns="0" rtlCol="0" anchor="t">
            <a:spAutoFit/>
          </a:bodyPr>
          <a:lstStyle/>
          <a:p>
            <a:pPr algn="l">
              <a:lnSpc>
                <a:spcPts val="4367"/>
              </a:lnSpc>
            </a:pPr>
            <a:r>
              <a:rPr lang="en-US" sz="3359" b="1">
                <a:solidFill>
                  <a:srgbClr val="2B3B90"/>
                </a:solidFill>
                <a:latin typeface="Myriad Semi-Bold"/>
                <a:ea typeface="Myriad Semi-Bold"/>
                <a:cs typeface="Myriad Semi-Bold"/>
                <a:sym typeface="Myriad Semi-Bold"/>
              </a:rPr>
              <a:t>Available Jobs</a:t>
            </a:r>
          </a:p>
        </p:txBody>
      </p:sp>
      <p:sp>
        <p:nvSpPr>
          <p:cNvPr id="30" name="TextBox 30"/>
          <p:cNvSpPr txBox="1"/>
          <p:nvPr/>
        </p:nvSpPr>
        <p:spPr>
          <a:xfrm>
            <a:off x="10574045" y="8840885"/>
            <a:ext cx="4294260" cy="612995"/>
          </a:xfrm>
          <a:prstGeom prst="rect">
            <a:avLst/>
          </a:prstGeom>
        </p:spPr>
        <p:txBody>
          <a:bodyPr lIns="0" tIns="0" rIns="0" bIns="0" rtlCol="0" anchor="t">
            <a:spAutoFit/>
          </a:bodyPr>
          <a:lstStyle/>
          <a:p>
            <a:pPr algn="l">
              <a:lnSpc>
                <a:spcPts val="2362"/>
              </a:lnSpc>
            </a:pPr>
            <a:r>
              <a:rPr lang="en-US" sz="1687">
                <a:solidFill>
                  <a:srgbClr val="15161E"/>
                </a:solidFill>
                <a:latin typeface="Myriad"/>
                <a:ea typeface="Myriad"/>
                <a:cs typeface="Myriad"/>
                <a:sym typeface="Myriad"/>
              </a:rPr>
              <a:t>Explore current opportunities and find a role that matches your skills and interests.</a:t>
            </a:r>
          </a:p>
        </p:txBody>
      </p:sp>
      <p:sp>
        <p:nvSpPr>
          <p:cNvPr id="31" name="TextBox 31"/>
          <p:cNvSpPr txBox="1"/>
          <p:nvPr/>
        </p:nvSpPr>
        <p:spPr>
          <a:xfrm>
            <a:off x="10542197" y="4698266"/>
            <a:ext cx="4580849" cy="605035"/>
          </a:xfrm>
          <a:prstGeom prst="rect">
            <a:avLst/>
          </a:prstGeom>
        </p:spPr>
        <p:txBody>
          <a:bodyPr lIns="0" tIns="0" rIns="0" bIns="0" rtlCol="0" anchor="t">
            <a:spAutoFit/>
          </a:bodyPr>
          <a:lstStyle/>
          <a:p>
            <a:pPr algn="l">
              <a:lnSpc>
                <a:spcPts val="4367"/>
              </a:lnSpc>
            </a:pPr>
            <a:r>
              <a:rPr lang="en-US" sz="3359" b="1">
                <a:solidFill>
                  <a:srgbClr val="2B3B90"/>
                </a:solidFill>
                <a:latin typeface="Myriad Semi-Bold"/>
                <a:ea typeface="Myriad Semi-Bold"/>
                <a:cs typeface="Myriad Semi-Bold"/>
                <a:sym typeface="Myriad Semi-Bold"/>
              </a:rPr>
              <a:t>Training &amp; Development</a:t>
            </a:r>
          </a:p>
        </p:txBody>
      </p:sp>
      <p:sp>
        <p:nvSpPr>
          <p:cNvPr id="32" name="TextBox 32"/>
          <p:cNvSpPr txBox="1"/>
          <p:nvPr/>
        </p:nvSpPr>
        <p:spPr>
          <a:xfrm>
            <a:off x="10574045" y="5366920"/>
            <a:ext cx="4294260" cy="612995"/>
          </a:xfrm>
          <a:prstGeom prst="rect">
            <a:avLst/>
          </a:prstGeom>
        </p:spPr>
        <p:txBody>
          <a:bodyPr lIns="0" tIns="0" rIns="0" bIns="0" rtlCol="0" anchor="t">
            <a:spAutoFit/>
          </a:bodyPr>
          <a:lstStyle/>
          <a:p>
            <a:pPr algn="l">
              <a:lnSpc>
                <a:spcPts val="2362"/>
              </a:lnSpc>
            </a:pPr>
            <a:r>
              <a:rPr lang="en-US" sz="1687">
                <a:solidFill>
                  <a:srgbClr val="15161E"/>
                </a:solidFill>
                <a:latin typeface="Myriad"/>
                <a:ea typeface="Myriad"/>
                <a:cs typeface="Myriad"/>
                <a:sym typeface="Myriad"/>
              </a:rPr>
              <a:t>See how we help employees build their skills, grow, and succeed.</a:t>
            </a:r>
          </a:p>
        </p:txBody>
      </p:sp>
      <p:sp>
        <p:nvSpPr>
          <p:cNvPr id="33" name="TextBox 33"/>
          <p:cNvSpPr txBox="1"/>
          <p:nvPr/>
        </p:nvSpPr>
        <p:spPr>
          <a:xfrm>
            <a:off x="1063573" y="3789847"/>
            <a:ext cx="6538405" cy="1379885"/>
          </a:xfrm>
          <a:prstGeom prst="rect">
            <a:avLst/>
          </a:prstGeom>
        </p:spPr>
        <p:txBody>
          <a:bodyPr lIns="0" tIns="0" rIns="0" bIns="0" rtlCol="0" anchor="t">
            <a:spAutoFit/>
          </a:bodyPr>
          <a:lstStyle/>
          <a:p>
            <a:pPr algn="l">
              <a:lnSpc>
                <a:spcPts val="2627"/>
              </a:lnSpc>
            </a:pPr>
            <a:r>
              <a:rPr lang="en-US" sz="2119">
                <a:solidFill>
                  <a:srgbClr val="15161E"/>
                </a:solidFill>
                <a:latin typeface="Myriad"/>
                <a:ea typeface="Myriad"/>
                <a:cs typeface="Myriad"/>
                <a:sym typeface="Myriad"/>
              </a:rPr>
              <a:t>Get to know DSS-ES as a workplace, the purpose behind what we do, and the opportunities available to you. We’ll walk through what you can expect as an employee and how we support you throughout your career.</a:t>
            </a:r>
          </a:p>
        </p:txBody>
      </p:sp>
      <p:sp>
        <p:nvSpPr>
          <p:cNvPr id="34" name="TextBox 34"/>
          <p:cNvSpPr txBox="1"/>
          <p:nvPr/>
        </p:nvSpPr>
        <p:spPr>
          <a:xfrm>
            <a:off x="10542197" y="6411436"/>
            <a:ext cx="4580849" cy="605035"/>
          </a:xfrm>
          <a:prstGeom prst="rect">
            <a:avLst/>
          </a:prstGeom>
        </p:spPr>
        <p:txBody>
          <a:bodyPr lIns="0" tIns="0" rIns="0" bIns="0" rtlCol="0" anchor="t">
            <a:spAutoFit/>
          </a:bodyPr>
          <a:lstStyle/>
          <a:p>
            <a:pPr algn="l">
              <a:lnSpc>
                <a:spcPts val="4367"/>
              </a:lnSpc>
            </a:pPr>
            <a:r>
              <a:rPr lang="en-US" sz="3359" b="1">
                <a:solidFill>
                  <a:srgbClr val="2B3B90"/>
                </a:solidFill>
                <a:latin typeface="Myriad Semi-Bold"/>
                <a:ea typeface="Myriad Semi-Bold"/>
                <a:cs typeface="Myriad Semi-Bold"/>
                <a:sym typeface="Myriad Semi-Bold"/>
              </a:rPr>
              <a:t>Benefits &amp; Perks</a:t>
            </a:r>
          </a:p>
        </p:txBody>
      </p:sp>
      <p:sp>
        <p:nvSpPr>
          <p:cNvPr id="35" name="TextBox 35"/>
          <p:cNvSpPr txBox="1"/>
          <p:nvPr/>
        </p:nvSpPr>
        <p:spPr>
          <a:xfrm>
            <a:off x="10574045" y="7080090"/>
            <a:ext cx="4549001" cy="612995"/>
          </a:xfrm>
          <a:prstGeom prst="rect">
            <a:avLst/>
          </a:prstGeom>
        </p:spPr>
        <p:txBody>
          <a:bodyPr lIns="0" tIns="0" rIns="0" bIns="0" rtlCol="0" anchor="t">
            <a:spAutoFit/>
          </a:bodyPr>
          <a:lstStyle/>
          <a:p>
            <a:pPr algn="l">
              <a:lnSpc>
                <a:spcPts val="2362"/>
              </a:lnSpc>
            </a:pPr>
            <a:r>
              <a:rPr lang="en-US" sz="1687">
                <a:solidFill>
                  <a:srgbClr val="15161E"/>
                </a:solidFill>
                <a:latin typeface="Myriad"/>
                <a:ea typeface="Myriad"/>
                <a:cs typeface="Myriad"/>
                <a:sym typeface="Myriad"/>
              </a:rPr>
              <a:t>Learn about the benefits, flexibility, and resources that come with being part of our team.</a:t>
            </a:r>
          </a:p>
        </p:txBody>
      </p:sp>
      <p:grpSp>
        <p:nvGrpSpPr>
          <p:cNvPr id="36" name="Group 36"/>
          <p:cNvGrpSpPr/>
          <p:nvPr/>
        </p:nvGrpSpPr>
        <p:grpSpPr>
          <a:xfrm>
            <a:off x="230728" y="2587"/>
            <a:ext cx="17826545" cy="1270910"/>
            <a:chOff x="0" y="0"/>
            <a:chExt cx="23768726" cy="1694547"/>
          </a:xfrm>
        </p:grpSpPr>
        <p:grpSp>
          <p:nvGrpSpPr>
            <p:cNvPr id="37" name="Group 37"/>
            <p:cNvGrpSpPr/>
            <p:nvPr/>
          </p:nvGrpSpPr>
          <p:grpSpPr>
            <a:xfrm>
              <a:off x="20445304" y="182860"/>
              <a:ext cx="3323422" cy="887074"/>
              <a:chOff x="0" y="0"/>
              <a:chExt cx="867826" cy="231637"/>
            </a:xfrm>
          </p:grpSpPr>
          <p:sp>
            <p:nvSpPr>
              <p:cNvPr id="38" name="Freeform 38"/>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39" name="TextBox 39"/>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40" name="Freeform 40"/>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8"/>
              <a:stretch>
                <a:fillRect l="-11464" t="-4945" r="-6899" b="-16247"/>
              </a:stretch>
            </a:blipFill>
          </p:spPr>
          <p:txBody>
            <a:bodyPr/>
            <a:lstStyle/>
            <a:p>
              <a:endParaRPr lang="en-US"/>
            </a:p>
          </p:txBody>
        </p:sp>
        <p:sp>
          <p:nvSpPr>
            <p:cNvPr id="41" name="TextBox 41"/>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42" name="TextBox 42"/>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sp>
        <p:nvSpPr>
          <p:cNvPr id="2" name="TextBox 2"/>
          <p:cNvSpPr txBox="1"/>
          <p:nvPr/>
        </p:nvSpPr>
        <p:spPr>
          <a:xfrm>
            <a:off x="679132" y="3899190"/>
            <a:ext cx="3420644" cy="1233210"/>
          </a:xfrm>
          <a:prstGeom prst="rect">
            <a:avLst/>
          </a:prstGeom>
        </p:spPr>
        <p:txBody>
          <a:bodyPr lIns="0" tIns="0" rIns="0" bIns="0" rtlCol="0" anchor="t">
            <a:spAutoFit/>
          </a:bodyPr>
          <a:lstStyle/>
          <a:p>
            <a:pPr algn="r">
              <a:lnSpc>
                <a:spcPts val="4347"/>
              </a:lnSpc>
            </a:pPr>
            <a:r>
              <a:rPr lang="en-US" sz="4776" b="1" i="1">
                <a:solidFill>
                  <a:srgbClr val="2B3B90"/>
                </a:solidFill>
                <a:latin typeface="Myriad Semi-Bold Italics"/>
                <a:ea typeface="Myriad Semi-Bold Italics"/>
                <a:cs typeface="Myriad Semi-Bold Italics"/>
                <a:sym typeface="Myriad Semi-Bold Italics"/>
              </a:rPr>
              <a:t>Serving Our Community</a:t>
            </a:r>
          </a:p>
        </p:txBody>
      </p:sp>
      <p:sp>
        <p:nvSpPr>
          <p:cNvPr id="3" name="TextBox 3"/>
          <p:cNvSpPr txBox="1"/>
          <p:nvPr/>
        </p:nvSpPr>
        <p:spPr>
          <a:xfrm>
            <a:off x="679132" y="6822883"/>
            <a:ext cx="3420644" cy="1233210"/>
          </a:xfrm>
          <a:prstGeom prst="rect">
            <a:avLst/>
          </a:prstGeom>
        </p:spPr>
        <p:txBody>
          <a:bodyPr lIns="0" tIns="0" rIns="0" bIns="0" rtlCol="0" anchor="t">
            <a:spAutoFit/>
          </a:bodyPr>
          <a:lstStyle/>
          <a:p>
            <a:pPr algn="r">
              <a:lnSpc>
                <a:spcPts val="4347"/>
              </a:lnSpc>
            </a:pPr>
            <a:r>
              <a:rPr lang="en-US" sz="4776" b="1" i="1">
                <a:solidFill>
                  <a:srgbClr val="2B3B90"/>
                </a:solidFill>
                <a:latin typeface="Myriad Semi-Bold Italics"/>
                <a:ea typeface="Myriad Semi-Bold Italics"/>
                <a:cs typeface="Myriad Semi-Bold Italics"/>
                <a:sym typeface="Myriad Semi-Bold Italics"/>
              </a:rPr>
              <a:t>More Than A Workplace</a:t>
            </a:r>
          </a:p>
        </p:txBody>
      </p:sp>
      <p:grpSp>
        <p:nvGrpSpPr>
          <p:cNvPr id="4" name="Group 4"/>
          <p:cNvGrpSpPr/>
          <p:nvPr/>
        </p:nvGrpSpPr>
        <p:grpSpPr>
          <a:xfrm>
            <a:off x="8369038" y="4105575"/>
            <a:ext cx="8330359" cy="823334"/>
            <a:chOff x="0" y="0"/>
            <a:chExt cx="2446540" cy="241805"/>
          </a:xfrm>
        </p:grpSpPr>
        <p:sp>
          <p:nvSpPr>
            <p:cNvPr id="5" name="Freeform 5"/>
            <p:cNvSpPr/>
            <p:nvPr/>
          </p:nvSpPr>
          <p:spPr>
            <a:xfrm>
              <a:off x="0" y="0"/>
              <a:ext cx="2446540" cy="241805"/>
            </a:xfrm>
            <a:custGeom>
              <a:avLst/>
              <a:gdLst/>
              <a:ahLst/>
              <a:cxnLst/>
              <a:rect l="l" t="t" r="r" b="b"/>
              <a:pathLst>
                <a:path w="2446540" h="241805">
                  <a:moveTo>
                    <a:pt x="0" y="0"/>
                  </a:moveTo>
                  <a:lnTo>
                    <a:pt x="2446540" y="0"/>
                  </a:lnTo>
                  <a:lnTo>
                    <a:pt x="2446540" y="241805"/>
                  </a:lnTo>
                  <a:lnTo>
                    <a:pt x="0" y="241805"/>
                  </a:lnTo>
                  <a:close/>
                </a:path>
              </a:pathLst>
            </a:custGeom>
            <a:solidFill>
              <a:srgbClr val="AAB8FF"/>
            </a:solidFill>
          </p:spPr>
          <p:txBody>
            <a:bodyPr/>
            <a:lstStyle/>
            <a:p>
              <a:endParaRPr lang="en-US"/>
            </a:p>
          </p:txBody>
        </p:sp>
        <p:sp>
          <p:nvSpPr>
            <p:cNvPr id="6" name="TextBox 6"/>
            <p:cNvSpPr txBox="1"/>
            <p:nvPr/>
          </p:nvSpPr>
          <p:spPr>
            <a:xfrm>
              <a:off x="0" y="-47625"/>
              <a:ext cx="2446540" cy="289430"/>
            </a:xfrm>
            <a:prstGeom prst="rect">
              <a:avLst/>
            </a:prstGeom>
          </p:spPr>
          <p:txBody>
            <a:bodyPr lIns="50800" tIns="50800" rIns="50800" bIns="50800" rtlCol="0" anchor="ctr"/>
            <a:lstStyle/>
            <a:p>
              <a:pPr algn="ctr">
                <a:lnSpc>
                  <a:spcPts val="3067"/>
                </a:lnSpc>
              </a:pPr>
              <a:endParaRPr/>
            </a:p>
          </p:txBody>
        </p:sp>
      </p:grpSp>
      <p:grpSp>
        <p:nvGrpSpPr>
          <p:cNvPr id="7" name="Group 7"/>
          <p:cNvGrpSpPr/>
          <p:nvPr/>
        </p:nvGrpSpPr>
        <p:grpSpPr>
          <a:xfrm>
            <a:off x="8369038" y="6994483"/>
            <a:ext cx="8330359" cy="823334"/>
            <a:chOff x="0" y="0"/>
            <a:chExt cx="2446540" cy="241805"/>
          </a:xfrm>
        </p:grpSpPr>
        <p:sp>
          <p:nvSpPr>
            <p:cNvPr id="8" name="Freeform 8"/>
            <p:cNvSpPr/>
            <p:nvPr/>
          </p:nvSpPr>
          <p:spPr>
            <a:xfrm>
              <a:off x="0" y="0"/>
              <a:ext cx="2446540" cy="241805"/>
            </a:xfrm>
            <a:custGeom>
              <a:avLst/>
              <a:gdLst/>
              <a:ahLst/>
              <a:cxnLst/>
              <a:rect l="l" t="t" r="r" b="b"/>
              <a:pathLst>
                <a:path w="2446540" h="241805">
                  <a:moveTo>
                    <a:pt x="0" y="0"/>
                  </a:moveTo>
                  <a:lnTo>
                    <a:pt x="2446540" y="0"/>
                  </a:lnTo>
                  <a:lnTo>
                    <a:pt x="2446540" y="241805"/>
                  </a:lnTo>
                  <a:lnTo>
                    <a:pt x="0" y="241805"/>
                  </a:lnTo>
                  <a:close/>
                </a:path>
              </a:pathLst>
            </a:custGeom>
            <a:solidFill>
              <a:srgbClr val="AAB8FF"/>
            </a:solidFill>
          </p:spPr>
          <p:txBody>
            <a:bodyPr/>
            <a:lstStyle/>
            <a:p>
              <a:endParaRPr lang="en-US"/>
            </a:p>
          </p:txBody>
        </p:sp>
        <p:sp>
          <p:nvSpPr>
            <p:cNvPr id="9" name="TextBox 9"/>
            <p:cNvSpPr txBox="1"/>
            <p:nvPr/>
          </p:nvSpPr>
          <p:spPr>
            <a:xfrm>
              <a:off x="0" y="-47625"/>
              <a:ext cx="2446540" cy="289430"/>
            </a:xfrm>
            <a:prstGeom prst="rect">
              <a:avLst/>
            </a:prstGeom>
          </p:spPr>
          <p:txBody>
            <a:bodyPr lIns="50800" tIns="50800" rIns="50800" bIns="50800" rtlCol="0" anchor="ctr"/>
            <a:lstStyle/>
            <a:p>
              <a:pPr algn="ctr">
                <a:lnSpc>
                  <a:spcPts val="3067"/>
                </a:lnSpc>
              </a:pPr>
              <a:endParaRPr/>
            </a:p>
          </p:txBody>
        </p:sp>
      </p:grpSp>
      <p:sp>
        <p:nvSpPr>
          <p:cNvPr id="10" name="TextBox 10"/>
          <p:cNvSpPr txBox="1"/>
          <p:nvPr/>
        </p:nvSpPr>
        <p:spPr>
          <a:xfrm>
            <a:off x="8584098" y="4084115"/>
            <a:ext cx="8115300" cy="720484"/>
          </a:xfrm>
          <a:prstGeom prst="rect">
            <a:avLst/>
          </a:prstGeom>
        </p:spPr>
        <p:txBody>
          <a:bodyPr lIns="0" tIns="0" rIns="0" bIns="0" rtlCol="0" anchor="t">
            <a:spAutoFit/>
          </a:bodyPr>
          <a:lstStyle/>
          <a:p>
            <a:pPr algn="l">
              <a:lnSpc>
                <a:spcPts val="5224"/>
              </a:lnSpc>
            </a:pPr>
            <a:r>
              <a:rPr lang="en-US" sz="4018">
                <a:solidFill>
                  <a:srgbClr val="2B3B90"/>
                </a:solidFill>
                <a:latin typeface="Myriad"/>
                <a:ea typeface="Myriad"/>
                <a:cs typeface="Myriad"/>
                <a:sym typeface="Myriad"/>
              </a:rPr>
              <a:t> </a:t>
            </a:r>
            <a:r>
              <a:rPr lang="en-US" sz="4018" b="1">
                <a:solidFill>
                  <a:srgbClr val="2B3B90"/>
                </a:solidFill>
                <a:latin typeface="Myriad Bold"/>
                <a:ea typeface="Myriad Bold"/>
                <a:cs typeface="Myriad Bold"/>
                <a:sym typeface="Myriad Bold"/>
              </a:rPr>
              <a:t>Our Impact: </a:t>
            </a:r>
            <a:r>
              <a:rPr lang="en-US" sz="4018">
                <a:solidFill>
                  <a:srgbClr val="2B3B90"/>
                </a:solidFill>
                <a:latin typeface="Myriad"/>
                <a:ea typeface="Myriad"/>
                <a:cs typeface="Myriad"/>
                <a:sym typeface="Myriad"/>
              </a:rPr>
              <a:t>1 in 4 County Residents</a:t>
            </a:r>
          </a:p>
        </p:txBody>
      </p:sp>
      <p:sp>
        <p:nvSpPr>
          <p:cNvPr id="11" name="TextBox 11"/>
          <p:cNvSpPr txBox="1"/>
          <p:nvPr/>
        </p:nvSpPr>
        <p:spPr>
          <a:xfrm>
            <a:off x="8584098" y="6973024"/>
            <a:ext cx="8115300"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Bold"/>
                <a:ea typeface="Myriad Bold"/>
                <a:cs typeface="Myriad Bold"/>
                <a:sym typeface="Myriad Bold"/>
              </a:rPr>
              <a:t>Our Mission: </a:t>
            </a:r>
            <a:r>
              <a:rPr lang="en-US" sz="4018">
                <a:solidFill>
                  <a:srgbClr val="2B3B90"/>
                </a:solidFill>
                <a:latin typeface="Myriad"/>
                <a:ea typeface="Myriad"/>
                <a:cs typeface="Myriad"/>
                <a:sym typeface="Myriad"/>
              </a:rPr>
              <a:t>Helping People Thrive</a:t>
            </a:r>
          </a:p>
        </p:txBody>
      </p:sp>
      <p:sp>
        <p:nvSpPr>
          <p:cNvPr id="12" name="TextBox 12"/>
          <p:cNvSpPr txBox="1"/>
          <p:nvPr/>
        </p:nvSpPr>
        <p:spPr>
          <a:xfrm>
            <a:off x="8584291" y="4985574"/>
            <a:ext cx="9472981" cy="1383817"/>
          </a:xfrm>
          <a:prstGeom prst="rect">
            <a:avLst/>
          </a:prstGeom>
        </p:spPr>
        <p:txBody>
          <a:bodyPr lIns="0" tIns="0" rIns="0" bIns="0" rtlCol="0" anchor="t">
            <a:spAutoFit/>
          </a:bodyPr>
          <a:lstStyle/>
          <a:p>
            <a:pPr algn="l">
              <a:lnSpc>
                <a:spcPts val="3526"/>
              </a:lnSpc>
            </a:pPr>
            <a:r>
              <a:rPr lang="en-US" sz="2519">
                <a:solidFill>
                  <a:srgbClr val="15161E"/>
                </a:solidFill>
                <a:latin typeface="Myriad"/>
                <a:ea typeface="Myriad"/>
                <a:cs typeface="Myriad"/>
                <a:sym typeface="Myriad"/>
              </a:rPr>
              <a:t>Every day, DSS-ES helps individuals and families across Onondaga County get the support they need. Our work directly impacts 1 in 4 residents in our community.</a:t>
            </a:r>
          </a:p>
        </p:txBody>
      </p:sp>
      <p:sp>
        <p:nvSpPr>
          <p:cNvPr id="13" name="TextBox 13"/>
          <p:cNvSpPr txBox="1"/>
          <p:nvPr/>
        </p:nvSpPr>
        <p:spPr>
          <a:xfrm>
            <a:off x="8584291" y="7874483"/>
            <a:ext cx="9472981" cy="1383817"/>
          </a:xfrm>
          <a:prstGeom prst="rect">
            <a:avLst/>
          </a:prstGeom>
        </p:spPr>
        <p:txBody>
          <a:bodyPr lIns="0" tIns="0" rIns="0" bIns="0" rtlCol="0" anchor="t">
            <a:spAutoFit/>
          </a:bodyPr>
          <a:lstStyle/>
          <a:p>
            <a:pPr algn="l">
              <a:lnSpc>
                <a:spcPts val="3526"/>
              </a:lnSpc>
            </a:pPr>
            <a:r>
              <a:rPr lang="en-US" sz="2519">
                <a:solidFill>
                  <a:srgbClr val="15161E"/>
                </a:solidFill>
                <a:latin typeface="Myriad"/>
                <a:ea typeface="Myriad"/>
                <a:cs typeface="Myriad"/>
                <a:sym typeface="Myriad"/>
              </a:rPr>
              <a:t>We’re connected by a shared purpose: giving back to our community. </a:t>
            </a:r>
            <a:r>
              <a:rPr lang="en-US" sz="2519" b="1">
                <a:solidFill>
                  <a:srgbClr val="2B3B90"/>
                </a:solidFill>
                <a:latin typeface="Myriad Bold"/>
                <a:ea typeface="Myriad Bold"/>
                <a:cs typeface="Myriad Bold"/>
                <a:sym typeface="Myriad Bold"/>
              </a:rPr>
              <a:t>Your talents become part of that mission,</a:t>
            </a:r>
            <a:r>
              <a:rPr lang="en-US" sz="2519">
                <a:solidFill>
                  <a:srgbClr val="2B3B90"/>
                </a:solidFill>
                <a:latin typeface="Myriad"/>
                <a:ea typeface="Myriad"/>
                <a:cs typeface="Myriad"/>
                <a:sym typeface="Myriad"/>
              </a:rPr>
              <a:t> </a:t>
            </a:r>
            <a:r>
              <a:rPr lang="en-US" sz="2519">
                <a:solidFill>
                  <a:srgbClr val="15161E"/>
                </a:solidFill>
                <a:latin typeface="Myriad"/>
                <a:ea typeface="Myriad"/>
                <a:cs typeface="Myriad"/>
                <a:sym typeface="Myriad"/>
              </a:rPr>
              <a:t>helping ensure people receive the support they need to move forward and thrive.</a:t>
            </a:r>
          </a:p>
        </p:txBody>
      </p:sp>
      <p:sp>
        <p:nvSpPr>
          <p:cNvPr id="14" name="AutoShape 14"/>
          <p:cNvSpPr/>
          <p:nvPr/>
        </p:nvSpPr>
        <p:spPr>
          <a:xfrm>
            <a:off x="4709376" y="4536292"/>
            <a:ext cx="3267801" cy="0"/>
          </a:xfrm>
          <a:prstGeom prst="line">
            <a:avLst/>
          </a:prstGeom>
          <a:ln w="38100" cap="flat">
            <a:solidFill>
              <a:srgbClr val="000000"/>
            </a:solidFill>
            <a:prstDash val="solid"/>
            <a:headEnd type="none" w="sm" len="sm"/>
            <a:tailEnd type="arrow" w="med" len="sm"/>
          </a:ln>
        </p:spPr>
        <p:txBody>
          <a:bodyPr/>
          <a:lstStyle/>
          <a:p>
            <a:endParaRPr lang="en-US"/>
          </a:p>
        </p:txBody>
      </p:sp>
      <p:sp>
        <p:nvSpPr>
          <p:cNvPr id="15" name="AutoShape 15"/>
          <p:cNvSpPr/>
          <p:nvPr/>
        </p:nvSpPr>
        <p:spPr>
          <a:xfrm>
            <a:off x="4709376" y="7425200"/>
            <a:ext cx="3267801" cy="0"/>
          </a:xfrm>
          <a:prstGeom prst="line">
            <a:avLst/>
          </a:prstGeom>
          <a:ln w="38100" cap="flat">
            <a:solidFill>
              <a:srgbClr val="000000"/>
            </a:solidFill>
            <a:prstDash val="solid"/>
            <a:headEnd type="none" w="sm" len="sm"/>
            <a:tailEnd type="arrow" w="med" len="sm"/>
          </a:ln>
        </p:spPr>
        <p:txBody>
          <a:bodyPr/>
          <a:lstStyle/>
          <a:p>
            <a:endParaRPr lang="en-US"/>
          </a:p>
        </p:txBody>
      </p:sp>
      <p:grpSp>
        <p:nvGrpSpPr>
          <p:cNvPr id="16" name="Group 16"/>
          <p:cNvGrpSpPr/>
          <p:nvPr/>
        </p:nvGrpSpPr>
        <p:grpSpPr>
          <a:xfrm>
            <a:off x="3083902" y="1521529"/>
            <a:ext cx="12120196" cy="1720411"/>
            <a:chOff x="0" y="0"/>
            <a:chExt cx="16160262" cy="2293882"/>
          </a:xfrm>
        </p:grpSpPr>
        <p:sp>
          <p:nvSpPr>
            <p:cNvPr id="17" name="TextBox 17"/>
            <p:cNvSpPr txBox="1"/>
            <p:nvPr/>
          </p:nvSpPr>
          <p:spPr>
            <a:xfrm>
              <a:off x="0" y="180975"/>
              <a:ext cx="16160262" cy="1743121"/>
            </a:xfrm>
            <a:prstGeom prst="rect">
              <a:avLst/>
            </a:prstGeom>
          </p:spPr>
          <p:txBody>
            <a:bodyPr lIns="0" tIns="0" rIns="0" bIns="0" rtlCol="0" anchor="t">
              <a:spAutoFit/>
            </a:bodyPr>
            <a:lstStyle/>
            <a:p>
              <a:pPr algn="ctr">
                <a:lnSpc>
                  <a:spcPts val="7575"/>
                </a:lnSpc>
              </a:pPr>
              <a:r>
                <a:rPr lang="en-US" sz="9469" b="1">
                  <a:solidFill>
                    <a:srgbClr val="2B3B90"/>
                  </a:solidFill>
                  <a:latin typeface="Myriad Ultra-Bold"/>
                  <a:ea typeface="Myriad Ultra-Bold"/>
                  <a:cs typeface="Myriad Ultra-Bold"/>
                  <a:sym typeface="Myriad Ultra-Bold"/>
                </a:rPr>
                <a:t>ABOUT DSS-ES</a:t>
              </a:r>
            </a:p>
          </p:txBody>
        </p:sp>
        <p:sp>
          <p:nvSpPr>
            <p:cNvPr id="18" name="TextBox 18"/>
            <p:cNvSpPr txBox="1"/>
            <p:nvPr/>
          </p:nvSpPr>
          <p:spPr>
            <a:xfrm>
              <a:off x="837729" y="1382657"/>
              <a:ext cx="14092675" cy="911225"/>
            </a:xfrm>
            <a:prstGeom prst="rect">
              <a:avLst/>
            </a:prstGeom>
          </p:spPr>
          <p:txBody>
            <a:bodyPr lIns="0" tIns="0" rIns="0" bIns="0" rtlCol="0" anchor="t">
              <a:spAutoFit/>
            </a:bodyPr>
            <a:lstStyle/>
            <a:p>
              <a:pPr algn="ctr">
                <a:lnSpc>
                  <a:spcPts val="4921"/>
                </a:lnSpc>
              </a:pPr>
              <a:r>
                <a:rPr lang="en-US" sz="4100" b="1" i="1">
                  <a:solidFill>
                    <a:srgbClr val="2B3B90"/>
                  </a:solidFill>
                  <a:latin typeface="Myriad Bold Italics"/>
                  <a:ea typeface="Myriad Bold Italics"/>
                  <a:cs typeface="Myriad Bold Italics"/>
                  <a:sym typeface="Myriad Bold Italics"/>
                </a:rPr>
                <a:t>D</a:t>
              </a:r>
              <a:r>
                <a:rPr lang="en-US" sz="4100" i="1">
                  <a:solidFill>
                    <a:srgbClr val="15161E"/>
                  </a:solidFill>
                  <a:latin typeface="Myriad Light Italics"/>
                  <a:ea typeface="Myriad Light Italics"/>
                  <a:cs typeface="Myriad Light Italics"/>
                  <a:sym typeface="Myriad Light Italics"/>
                </a:rPr>
                <a:t>epartment of</a:t>
              </a:r>
              <a:r>
                <a:rPr lang="en-US" sz="4100" i="1">
                  <a:solidFill>
                    <a:srgbClr val="2B3B90"/>
                  </a:solidFill>
                  <a:latin typeface="Myriad Light Italics"/>
                  <a:ea typeface="Myriad Light Italics"/>
                  <a:cs typeface="Myriad Light Italics"/>
                  <a:sym typeface="Myriad Light Italics"/>
                </a:rPr>
                <a:t> </a:t>
              </a:r>
              <a:r>
                <a:rPr lang="en-US" sz="4100" b="1" i="1">
                  <a:solidFill>
                    <a:srgbClr val="2B3B90"/>
                  </a:solidFill>
                  <a:latin typeface="Myriad Bold Italics"/>
                  <a:ea typeface="Myriad Bold Italics"/>
                  <a:cs typeface="Myriad Bold Italics"/>
                  <a:sym typeface="Myriad Bold Italics"/>
                </a:rPr>
                <a:t>S</a:t>
              </a:r>
              <a:r>
                <a:rPr lang="en-US" sz="4100" i="1">
                  <a:solidFill>
                    <a:srgbClr val="15161E"/>
                  </a:solidFill>
                  <a:latin typeface="Myriad Light Italics"/>
                  <a:ea typeface="Myriad Light Italics"/>
                  <a:cs typeface="Myriad Light Italics"/>
                  <a:sym typeface="Myriad Light Italics"/>
                </a:rPr>
                <a:t>ocial</a:t>
              </a:r>
              <a:r>
                <a:rPr lang="en-US" sz="4100" i="1">
                  <a:solidFill>
                    <a:srgbClr val="2B3B90"/>
                  </a:solidFill>
                  <a:latin typeface="Myriad Light Italics"/>
                  <a:ea typeface="Myriad Light Italics"/>
                  <a:cs typeface="Myriad Light Italics"/>
                  <a:sym typeface="Myriad Light Italics"/>
                </a:rPr>
                <a:t> </a:t>
              </a:r>
              <a:r>
                <a:rPr lang="en-US" sz="4100" b="1" i="1">
                  <a:solidFill>
                    <a:srgbClr val="2B3B90"/>
                  </a:solidFill>
                  <a:latin typeface="Myriad Bold Italics"/>
                  <a:ea typeface="Myriad Bold Italics"/>
                  <a:cs typeface="Myriad Bold Italics"/>
                  <a:sym typeface="Myriad Bold Italics"/>
                </a:rPr>
                <a:t>S</a:t>
              </a:r>
              <a:r>
                <a:rPr lang="en-US" sz="4100" i="1">
                  <a:solidFill>
                    <a:srgbClr val="15161E"/>
                  </a:solidFill>
                  <a:latin typeface="Myriad Light Italics"/>
                  <a:ea typeface="Myriad Light Italics"/>
                  <a:cs typeface="Myriad Light Italics"/>
                  <a:sym typeface="Myriad Light Italics"/>
                </a:rPr>
                <a:t>ervices -</a:t>
              </a:r>
              <a:r>
                <a:rPr lang="en-US" sz="4100" i="1">
                  <a:solidFill>
                    <a:srgbClr val="2B3B90"/>
                  </a:solidFill>
                  <a:latin typeface="Myriad Light Italics"/>
                  <a:ea typeface="Myriad Light Italics"/>
                  <a:cs typeface="Myriad Light Italics"/>
                  <a:sym typeface="Myriad Light Italics"/>
                </a:rPr>
                <a:t> </a:t>
              </a:r>
              <a:r>
                <a:rPr lang="en-US" sz="4100" b="1" i="1">
                  <a:solidFill>
                    <a:srgbClr val="2B3B90"/>
                  </a:solidFill>
                  <a:latin typeface="Myriad Bold Italics"/>
                  <a:ea typeface="Myriad Bold Italics"/>
                  <a:cs typeface="Myriad Bold Italics"/>
                  <a:sym typeface="Myriad Bold Italics"/>
                </a:rPr>
                <a:t>E</a:t>
              </a:r>
              <a:r>
                <a:rPr lang="en-US" sz="4100" i="1">
                  <a:solidFill>
                    <a:srgbClr val="15161E"/>
                  </a:solidFill>
                  <a:latin typeface="Myriad Light Italics"/>
                  <a:ea typeface="Myriad Light Italics"/>
                  <a:cs typeface="Myriad Light Italics"/>
                  <a:sym typeface="Myriad Light Italics"/>
                </a:rPr>
                <a:t>conomic</a:t>
              </a:r>
              <a:r>
                <a:rPr lang="en-US" sz="4100" i="1">
                  <a:solidFill>
                    <a:srgbClr val="2B3B90"/>
                  </a:solidFill>
                  <a:latin typeface="Myriad Light Italics"/>
                  <a:ea typeface="Myriad Light Italics"/>
                  <a:cs typeface="Myriad Light Italics"/>
                  <a:sym typeface="Myriad Light Italics"/>
                </a:rPr>
                <a:t> </a:t>
              </a:r>
              <a:r>
                <a:rPr lang="en-US" sz="4100" b="1" i="1">
                  <a:solidFill>
                    <a:srgbClr val="2B3B90"/>
                  </a:solidFill>
                  <a:latin typeface="Myriad Bold Italics"/>
                  <a:ea typeface="Myriad Bold Italics"/>
                  <a:cs typeface="Myriad Bold Italics"/>
                  <a:sym typeface="Myriad Bold Italics"/>
                </a:rPr>
                <a:t>S</a:t>
              </a:r>
              <a:r>
                <a:rPr lang="en-US" sz="4100" i="1">
                  <a:solidFill>
                    <a:srgbClr val="15161E"/>
                  </a:solidFill>
                  <a:latin typeface="Myriad Light Italics"/>
                  <a:ea typeface="Myriad Light Italics"/>
                  <a:cs typeface="Myriad Light Italics"/>
                  <a:sym typeface="Myriad Light Italics"/>
                </a:rPr>
                <a:t>ecurity</a:t>
              </a:r>
            </a:p>
          </p:txBody>
        </p:sp>
      </p:grpSp>
      <p:grpSp>
        <p:nvGrpSpPr>
          <p:cNvPr id="19" name="Group 19"/>
          <p:cNvGrpSpPr/>
          <p:nvPr/>
        </p:nvGrpSpPr>
        <p:grpSpPr>
          <a:xfrm>
            <a:off x="230728" y="2587"/>
            <a:ext cx="17826545" cy="1270910"/>
            <a:chOff x="0" y="0"/>
            <a:chExt cx="23768726" cy="1694547"/>
          </a:xfrm>
        </p:grpSpPr>
        <p:grpSp>
          <p:nvGrpSpPr>
            <p:cNvPr id="20" name="Group 20"/>
            <p:cNvGrpSpPr/>
            <p:nvPr/>
          </p:nvGrpSpPr>
          <p:grpSpPr>
            <a:xfrm>
              <a:off x="20445304" y="182860"/>
              <a:ext cx="3323422" cy="887074"/>
              <a:chOff x="0" y="0"/>
              <a:chExt cx="867826" cy="231637"/>
            </a:xfrm>
          </p:grpSpPr>
          <p:sp>
            <p:nvSpPr>
              <p:cNvPr id="21" name="Freeform 21"/>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22" name="TextBox 22"/>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23" name="Freeform 23"/>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3"/>
              <a:stretch>
                <a:fillRect l="-11464" t="-4945" r="-6899" b="-16247"/>
              </a:stretch>
            </a:blipFill>
          </p:spPr>
          <p:txBody>
            <a:bodyPr/>
            <a:lstStyle/>
            <a:p>
              <a:endParaRPr lang="en-US"/>
            </a:p>
          </p:txBody>
        </p:sp>
        <p:sp>
          <p:nvSpPr>
            <p:cNvPr id="24" name="TextBox 24"/>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25" name="TextBox 25"/>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1590229" y="3400773"/>
            <a:ext cx="7304462" cy="5303988"/>
            <a:chOff x="0" y="0"/>
            <a:chExt cx="2543163" cy="1846667"/>
          </a:xfrm>
        </p:grpSpPr>
        <p:sp>
          <p:nvSpPr>
            <p:cNvPr id="3" name="Freeform 3"/>
            <p:cNvSpPr/>
            <p:nvPr/>
          </p:nvSpPr>
          <p:spPr>
            <a:xfrm>
              <a:off x="0" y="0"/>
              <a:ext cx="2543163" cy="1846667"/>
            </a:xfrm>
            <a:custGeom>
              <a:avLst/>
              <a:gdLst/>
              <a:ahLst/>
              <a:cxnLst/>
              <a:rect l="l" t="t" r="r" b="b"/>
              <a:pathLst>
                <a:path w="2543163" h="1846667">
                  <a:moveTo>
                    <a:pt x="84791" y="0"/>
                  </a:moveTo>
                  <a:lnTo>
                    <a:pt x="2458372" y="0"/>
                  </a:lnTo>
                  <a:cubicBezTo>
                    <a:pt x="2505201" y="0"/>
                    <a:pt x="2543163" y="37962"/>
                    <a:pt x="2543163" y="84791"/>
                  </a:cubicBezTo>
                  <a:lnTo>
                    <a:pt x="2543163" y="1761876"/>
                  </a:lnTo>
                  <a:cubicBezTo>
                    <a:pt x="2543163" y="1808705"/>
                    <a:pt x="2505201" y="1846667"/>
                    <a:pt x="2458372" y="1846667"/>
                  </a:cubicBezTo>
                  <a:lnTo>
                    <a:pt x="84791" y="1846667"/>
                  </a:lnTo>
                  <a:cubicBezTo>
                    <a:pt x="62303" y="1846667"/>
                    <a:pt x="40736" y="1837734"/>
                    <a:pt x="24835" y="1821832"/>
                  </a:cubicBezTo>
                  <a:cubicBezTo>
                    <a:pt x="8933" y="1805931"/>
                    <a:pt x="0" y="1784364"/>
                    <a:pt x="0" y="1761876"/>
                  </a:cubicBezTo>
                  <a:lnTo>
                    <a:pt x="0" y="84791"/>
                  </a:lnTo>
                  <a:cubicBezTo>
                    <a:pt x="0" y="37962"/>
                    <a:pt x="37962" y="0"/>
                    <a:pt x="84791" y="0"/>
                  </a:cubicBezTo>
                  <a:close/>
                </a:path>
              </a:pathLst>
            </a:custGeom>
            <a:ln w="28575" cap="rnd">
              <a:solidFill>
                <a:srgbClr val="2B3B90"/>
              </a:solidFill>
              <a:prstDash val="solid"/>
              <a:round/>
            </a:ln>
          </p:spPr>
          <p:txBody>
            <a:bodyPr/>
            <a:lstStyle/>
            <a:p>
              <a:endParaRPr lang="en-US"/>
            </a:p>
          </p:txBody>
        </p:sp>
        <p:sp>
          <p:nvSpPr>
            <p:cNvPr id="4" name="TextBox 4"/>
            <p:cNvSpPr txBox="1"/>
            <p:nvPr/>
          </p:nvSpPr>
          <p:spPr>
            <a:xfrm>
              <a:off x="0" y="-47625"/>
              <a:ext cx="2543163" cy="1894292"/>
            </a:xfrm>
            <a:prstGeom prst="rect">
              <a:avLst/>
            </a:prstGeom>
          </p:spPr>
          <p:txBody>
            <a:bodyPr lIns="50800" tIns="50800" rIns="50800" bIns="50800" rtlCol="0" anchor="ctr"/>
            <a:lstStyle/>
            <a:p>
              <a:pPr algn="ctr">
                <a:lnSpc>
                  <a:spcPts val="3067"/>
                </a:lnSpc>
              </a:pPr>
              <a:endParaRPr/>
            </a:p>
          </p:txBody>
        </p:sp>
      </p:grpSp>
      <p:sp>
        <p:nvSpPr>
          <p:cNvPr id="5" name="Freeform 5"/>
          <p:cNvSpPr/>
          <p:nvPr/>
        </p:nvSpPr>
        <p:spPr>
          <a:xfrm>
            <a:off x="2347609" y="4070820"/>
            <a:ext cx="1068469" cy="1068469"/>
          </a:xfrm>
          <a:custGeom>
            <a:avLst/>
            <a:gdLst/>
            <a:ahLst/>
            <a:cxnLst/>
            <a:rect l="l" t="t" r="r" b="b"/>
            <a:pathLst>
              <a:path w="1068469" h="1068469">
                <a:moveTo>
                  <a:pt x="0" y="0"/>
                </a:moveTo>
                <a:lnTo>
                  <a:pt x="1068469" y="0"/>
                </a:lnTo>
                <a:lnTo>
                  <a:pt x="1068469" y="1068469"/>
                </a:lnTo>
                <a:lnTo>
                  <a:pt x="0" y="10684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6" name="Group 6"/>
          <p:cNvGrpSpPr/>
          <p:nvPr/>
        </p:nvGrpSpPr>
        <p:grpSpPr>
          <a:xfrm>
            <a:off x="9393308" y="3400773"/>
            <a:ext cx="7304462" cy="5303988"/>
            <a:chOff x="0" y="0"/>
            <a:chExt cx="2543163" cy="1846667"/>
          </a:xfrm>
        </p:grpSpPr>
        <p:sp>
          <p:nvSpPr>
            <p:cNvPr id="7" name="Freeform 7"/>
            <p:cNvSpPr/>
            <p:nvPr/>
          </p:nvSpPr>
          <p:spPr>
            <a:xfrm>
              <a:off x="0" y="0"/>
              <a:ext cx="2543163" cy="1846667"/>
            </a:xfrm>
            <a:custGeom>
              <a:avLst/>
              <a:gdLst/>
              <a:ahLst/>
              <a:cxnLst/>
              <a:rect l="l" t="t" r="r" b="b"/>
              <a:pathLst>
                <a:path w="2543163" h="1846667">
                  <a:moveTo>
                    <a:pt x="84791" y="0"/>
                  </a:moveTo>
                  <a:lnTo>
                    <a:pt x="2458372" y="0"/>
                  </a:lnTo>
                  <a:cubicBezTo>
                    <a:pt x="2505201" y="0"/>
                    <a:pt x="2543163" y="37962"/>
                    <a:pt x="2543163" y="84791"/>
                  </a:cubicBezTo>
                  <a:lnTo>
                    <a:pt x="2543163" y="1761876"/>
                  </a:lnTo>
                  <a:cubicBezTo>
                    <a:pt x="2543163" y="1808705"/>
                    <a:pt x="2505201" y="1846667"/>
                    <a:pt x="2458372" y="1846667"/>
                  </a:cubicBezTo>
                  <a:lnTo>
                    <a:pt x="84791" y="1846667"/>
                  </a:lnTo>
                  <a:cubicBezTo>
                    <a:pt x="62303" y="1846667"/>
                    <a:pt x="40736" y="1837734"/>
                    <a:pt x="24835" y="1821832"/>
                  </a:cubicBezTo>
                  <a:cubicBezTo>
                    <a:pt x="8933" y="1805931"/>
                    <a:pt x="0" y="1784364"/>
                    <a:pt x="0" y="1761876"/>
                  </a:cubicBezTo>
                  <a:lnTo>
                    <a:pt x="0" y="84791"/>
                  </a:lnTo>
                  <a:cubicBezTo>
                    <a:pt x="0" y="37962"/>
                    <a:pt x="37962" y="0"/>
                    <a:pt x="84791" y="0"/>
                  </a:cubicBezTo>
                  <a:close/>
                </a:path>
              </a:pathLst>
            </a:custGeom>
            <a:ln w="28575" cap="rnd">
              <a:solidFill>
                <a:srgbClr val="2B3B90"/>
              </a:solidFill>
              <a:prstDash val="solid"/>
              <a:round/>
            </a:ln>
          </p:spPr>
          <p:txBody>
            <a:bodyPr/>
            <a:lstStyle/>
            <a:p>
              <a:endParaRPr lang="en-US"/>
            </a:p>
          </p:txBody>
        </p:sp>
        <p:sp>
          <p:nvSpPr>
            <p:cNvPr id="8" name="TextBox 8"/>
            <p:cNvSpPr txBox="1"/>
            <p:nvPr/>
          </p:nvSpPr>
          <p:spPr>
            <a:xfrm>
              <a:off x="0" y="-47625"/>
              <a:ext cx="2543163" cy="1894292"/>
            </a:xfrm>
            <a:prstGeom prst="rect">
              <a:avLst/>
            </a:prstGeom>
          </p:spPr>
          <p:txBody>
            <a:bodyPr lIns="50800" tIns="50800" rIns="50800" bIns="50800" rtlCol="0" anchor="ctr"/>
            <a:lstStyle/>
            <a:p>
              <a:pPr algn="ctr">
                <a:lnSpc>
                  <a:spcPts val="3067"/>
                </a:lnSpc>
              </a:pPr>
              <a:endParaRPr/>
            </a:p>
          </p:txBody>
        </p:sp>
      </p:grpSp>
      <p:sp>
        <p:nvSpPr>
          <p:cNvPr id="9" name="Freeform 9"/>
          <p:cNvSpPr/>
          <p:nvPr/>
        </p:nvSpPr>
        <p:spPr>
          <a:xfrm>
            <a:off x="10165449" y="4070820"/>
            <a:ext cx="1068469" cy="1068469"/>
          </a:xfrm>
          <a:custGeom>
            <a:avLst/>
            <a:gdLst/>
            <a:ahLst/>
            <a:cxnLst/>
            <a:rect l="l" t="t" r="r" b="b"/>
            <a:pathLst>
              <a:path w="1068469" h="1068469">
                <a:moveTo>
                  <a:pt x="0" y="0"/>
                </a:moveTo>
                <a:lnTo>
                  <a:pt x="1068469" y="0"/>
                </a:lnTo>
                <a:lnTo>
                  <a:pt x="1068469" y="1068469"/>
                </a:lnTo>
                <a:lnTo>
                  <a:pt x="0" y="10684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0" name="Group 10"/>
          <p:cNvGrpSpPr/>
          <p:nvPr/>
        </p:nvGrpSpPr>
        <p:grpSpPr>
          <a:xfrm>
            <a:off x="7419068" y="3777773"/>
            <a:ext cx="1072680" cy="107268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13" name="Group 13"/>
          <p:cNvGrpSpPr/>
          <p:nvPr/>
        </p:nvGrpSpPr>
        <p:grpSpPr>
          <a:xfrm>
            <a:off x="15234418" y="3777773"/>
            <a:ext cx="1072680" cy="1072680"/>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16" name="TextBox 16"/>
          <p:cNvSpPr txBox="1"/>
          <p:nvPr/>
        </p:nvSpPr>
        <p:spPr>
          <a:xfrm>
            <a:off x="1425317" y="1578297"/>
            <a:ext cx="15437365" cy="1346225"/>
          </a:xfrm>
          <a:prstGeom prst="rect">
            <a:avLst/>
          </a:prstGeom>
        </p:spPr>
        <p:txBody>
          <a:bodyPr lIns="0" tIns="0" rIns="0" bIns="0" rtlCol="0" anchor="t">
            <a:spAutoFit/>
          </a:bodyPr>
          <a:lstStyle/>
          <a:p>
            <a:pPr algn="ctr">
              <a:lnSpc>
                <a:spcPts val="8000"/>
              </a:lnSpc>
            </a:pPr>
            <a:r>
              <a:rPr lang="en-US" sz="10000" b="1">
                <a:solidFill>
                  <a:srgbClr val="2B3B90"/>
                </a:solidFill>
                <a:latin typeface="Myriad Ultra-Bold"/>
                <a:ea typeface="Myriad Ultra-Bold"/>
                <a:cs typeface="Myriad Ultra-Bold"/>
                <a:sym typeface="Myriad Ultra-Bold"/>
              </a:rPr>
              <a:t>OUR PURPOSE</a:t>
            </a:r>
          </a:p>
        </p:txBody>
      </p:sp>
      <p:sp>
        <p:nvSpPr>
          <p:cNvPr id="17" name="TextBox 17"/>
          <p:cNvSpPr txBox="1"/>
          <p:nvPr/>
        </p:nvSpPr>
        <p:spPr>
          <a:xfrm>
            <a:off x="2347609" y="5503068"/>
            <a:ext cx="5559227"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Our Mission</a:t>
            </a:r>
          </a:p>
        </p:txBody>
      </p:sp>
      <p:sp>
        <p:nvSpPr>
          <p:cNvPr id="18" name="TextBox 18"/>
          <p:cNvSpPr txBox="1"/>
          <p:nvPr/>
        </p:nvSpPr>
        <p:spPr>
          <a:xfrm>
            <a:off x="10165449" y="5503068"/>
            <a:ext cx="4006842"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Our Vision</a:t>
            </a:r>
          </a:p>
        </p:txBody>
      </p:sp>
      <p:sp>
        <p:nvSpPr>
          <p:cNvPr id="19" name="TextBox 19"/>
          <p:cNvSpPr txBox="1"/>
          <p:nvPr/>
        </p:nvSpPr>
        <p:spPr>
          <a:xfrm>
            <a:off x="2347609" y="6280702"/>
            <a:ext cx="6020314" cy="1082192"/>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To accurately and efficiently administer economic support and services to county residents in a respectful manner where each person is treated fairly. </a:t>
            </a:r>
          </a:p>
        </p:txBody>
      </p:sp>
      <p:sp>
        <p:nvSpPr>
          <p:cNvPr id="20" name="TextBox 20"/>
          <p:cNvSpPr txBox="1"/>
          <p:nvPr/>
        </p:nvSpPr>
        <p:spPr>
          <a:xfrm>
            <a:off x="10165449" y="6280702"/>
            <a:ext cx="6020314" cy="729767"/>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To help create a community where people and families achieve their highest level of independence.</a:t>
            </a:r>
          </a:p>
        </p:txBody>
      </p:sp>
      <p:grpSp>
        <p:nvGrpSpPr>
          <p:cNvPr id="21" name="Group 21"/>
          <p:cNvGrpSpPr/>
          <p:nvPr/>
        </p:nvGrpSpPr>
        <p:grpSpPr>
          <a:xfrm>
            <a:off x="230728" y="2587"/>
            <a:ext cx="17826545" cy="1270910"/>
            <a:chOff x="0" y="0"/>
            <a:chExt cx="23768726" cy="1694547"/>
          </a:xfrm>
        </p:grpSpPr>
        <p:grpSp>
          <p:nvGrpSpPr>
            <p:cNvPr id="22" name="Group 22"/>
            <p:cNvGrpSpPr/>
            <p:nvPr/>
          </p:nvGrpSpPr>
          <p:grpSpPr>
            <a:xfrm>
              <a:off x="20445304" y="182860"/>
              <a:ext cx="3323422" cy="887074"/>
              <a:chOff x="0" y="0"/>
              <a:chExt cx="867826" cy="231637"/>
            </a:xfrm>
          </p:grpSpPr>
          <p:sp>
            <p:nvSpPr>
              <p:cNvPr id="23" name="Freeform 23"/>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24" name="TextBox 24"/>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25" name="Freeform 25"/>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3"/>
              <a:stretch>
                <a:fillRect l="-11464" t="-4945" r="-6899" b="-16247"/>
              </a:stretch>
            </a:blipFill>
          </p:spPr>
          <p:txBody>
            <a:bodyPr/>
            <a:lstStyle/>
            <a:p>
              <a:endParaRPr lang="en-US"/>
            </a:p>
          </p:txBody>
        </p:sp>
        <p:sp>
          <p:nvSpPr>
            <p:cNvPr id="26" name="TextBox 26"/>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27" name="TextBox 27"/>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sp>
        <p:nvSpPr>
          <p:cNvPr id="2" name="TextBox 2"/>
          <p:cNvSpPr txBox="1"/>
          <p:nvPr/>
        </p:nvSpPr>
        <p:spPr>
          <a:xfrm>
            <a:off x="1430063" y="1678310"/>
            <a:ext cx="15437365" cy="1346225"/>
          </a:xfrm>
          <a:prstGeom prst="rect">
            <a:avLst/>
          </a:prstGeom>
        </p:spPr>
        <p:txBody>
          <a:bodyPr lIns="0" tIns="0" rIns="0" bIns="0" rtlCol="0" anchor="t">
            <a:spAutoFit/>
          </a:bodyPr>
          <a:lstStyle/>
          <a:p>
            <a:pPr algn="ctr">
              <a:lnSpc>
                <a:spcPts val="8000"/>
              </a:lnSpc>
            </a:pPr>
            <a:r>
              <a:rPr lang="en-US" sz="10000" b="1">
                <a:solidFill>
                  <a:srgbClr val="2B3B90"/>
                </a:solidFill>
                <a:latin typeface="Myriad Ultra-Bold"/>
                <a:ea typeface="Myriad Ultra-Bold"/>
                <a:cs typeface="Myriad Ultra-Bold"/>
                <a:sym typeface="Myriad Ultra-Bold"/>
              </a:rPr>
              <a:t>WORKSPACE &amp; FACILITIES</a:t>
            </a:r>
          </a:p>
        </p:txBody>
      </p:sp>
      <p:grpSp>
        <p:nvGrpSpPr>
          <p:cNvPr id="3" name="Group 3"/>
          <p:cNvGrpSpPr/>
          <p:nvPr/>
        </p:nvGrpSpPr>
        <p:grpSpPr>
          <a:xfrm>
            <a:off x="1028700" y="6117247"/>
            <a:ext cx="5210186" cy="3864308"/>
            <a:chOff x="0" y="0"/>
            <a:chExt cx="1372230" cy="1017760"/>
          </a:xfrm>
        </p:grpSpPr>
        <p:sp>
          <p:nvSpPr>
            <p:cNvPr id="4" name="Freeform 4"/>
            <p:cNvSpPr/>
            <p:nvPr/>
          </p:nvSpPr>
          <p:spPr>
            <a:xfrm>
              <a:off x="0" y="0"/>
              <a:ext cx="1372230" cy="1017760"/>
            </a:xfrm>
            <a:custGeom>
              <a:avLst/>
              <a:gdLst/>
              <a:ahLst/>
              <a:cxnLst/>
              <a:rect l="l" t="t" r="r" b="b"/>
              <a:pathLst>
                <a:path w="1372230" h="1017760">
                  <a:moveTo>
                    <a:pt x="0" y="0"/>
                  </a:moveTo>
                  <a:lnTo>
                    <a:pt x="1372230" y="0"/>
                  </a:lnTo>
                  <a:lnTo>
                    <a:pt x="1372230" y="1017760"/>
                  </a:lnTo>
                  <a:lnTo>
                    <a:pt x="0" y="1017760"/>
                  </a:lnTo>
                  <a:close/>
                </a:path>
              </a:pathLst>
            </a:custGeom>
            <a:solidFill>
              <a:srgbClr val="AAB8FF"/>
            </a:solidFill>
          </p:spPr>
          <p:txBody>
            <a:bodyPr/>
            <a:lstStyle/>
            <a:p>
              <a:endParaRPr lang="en-US"/>
            </a:p>
          </p:txBody>
        </p:sp>
        <p:sp>
          <p:nvSpPr>
            <p:cNvPr id="5" name="TextBox 5"/>
            <p:cNvSpPr txBox="1"/>
            <p:nvPr/>
          </p:nvSpPr>
          <p:spPr>
            <a:xfrm>
              <a:off x="0" y="-47625"/>
              <a:ext cx="1372230" cy="1065385"/>
            </a:xfrm>
            <a:prstGeom prst="rect">
              <a:avLst/>
            </a:prstGeom>
          </p:spPr>
          <p:txBody>
            <a:bodyPr lIns="50800" tIns="50800" rIns="50800" bIns="50800" rtlCol="0" anchor="ctr"/>
            <a:lstStyle/>
            <a:p>
              <a:pPr algn="ctr">
                <a:lnSpc>
                  <a:spcPts val="3067"/>
                </a:lnSpc>
              </a:pPr>
              <a:endParaRPr/>
            </a:p>
          </p:txBody>
        </p:sp>
      </p:grpSp>
      <p:grpSp>
        <p:nvGrpSpPr>
          <p:cNvPr id="6" name="Group 6"/>
          <p:cNvGrpSpPr/>
          <p:nvPr/>
        </p:nvGrpSpPr>
        <p:grpSpPr>
          <a:xfrm>
            <a:off x="6543652" y="6318515"/>
            <a:ext cx="5210186" cy="3663039"/>
            <a:chOff x="0" y="0"/>
            <a:chExt cx="1372230" cy="964751"/>
          </a:xfrm>
        </p:grpSpPr>
        <p:sp>
          <p:nvSpPr>
            <p:cNvPr id="7" name="Freeform 7"/>
            <p:cNvSpPr/>
            <p:nvPr/>
          </p:nvSpPr>
          <p:spPr>
            <a:xfrm>
              <a:off x="0" y="0"/>
              <a:ext cx="1372230" cy="964751"/>
            </a:xfrm>
            <a:custGeom>
              <a:avLst/>
              <a:gdLst/>
              <a:ahLst/>
              <a:cxnLst/>
              <a:rect l="l" t="t" r="r" b="b"/>
              <a:pathLst>
                <a:path w="1372230" h="964751">
                  <a:moveTo>
                    <a:pt x="0" y="0"/>
                  </a:moveTo>
                  <a:lnTo>
                    <a:pt x="1372230" y="0"/>
                  </a:lnTo>
                  <a:lnTo>
                    <a:pt x="1372230" y="964751"/>
                  </a:lnTo>
                  <a:lnTo>
                    <a:pt x="0" y="964751"/>
                  </a:lnTo>
                  <a:close/>
                </a:path>
              </a:pathLst>
            </a:custGeom>
            <a:solidFill>
              <a:srgbClr val="AAB8FF"/>
            </a:solidFill>
          </p:spPr>
          <p:txBody>
            <a:bodyPr/>
            <a:lstStyle/>
            <a:p>
              <a:endParaRPr lang="en-US"/>
            </a:p>
          </p:txBody>
        </p:sp>
        <p:sp>
          <p:nvSpPr>
            <p:cNvPr id="8" name="TextBox 8"/>
            <p:cNvSpPr txBox="1"/>
            <p:nvPr/>
          </p:nvSpPr>
          <p:spPr>
            <a:xfrm>
              <a:off x="0" y="-47625"/>
              <a:ext cx="1372230" cy="1012376"/>
            </a:xfrm>
            <a:prstGeom prst="rect">
              <a:avLst/>
            </a:prstGeom>
          </p:spPr>
          <p:txBody>
            <a:bodyPr lIns="50800" tIns="50800" rIns="50800" bIns="50800" rtlCol="0" anchor="ctr"/>
            <a:lstStyle/>
            <a:p>
              <a:pPr algn="ctr">
                <a:lnSpc>
                  <a:spcPts val="3067"/>
                </a:lnSpc>
              </a:pPr>
              <a:endParaRPr/>
            </a:p>
          </p:txBody>
        </p:sp>
      </p:grpSp>
      <p:grpSp>
        <p:nvGrpSpPr>
          <p:cNvPr id="9" name="Group 9"/>
          <p:cNvGrpSpPr/>
          <p:nvPr/>
        </p:nvGrpSpPr>
        <p:grpSpPr>
          <a:xfrm>
            <a:off x="12049080" y="6553328"/>
            <a:ext cx="5210186" cy="3428226"/>
            <a:chOff x="0" y="0"/>
            <a:chExt cx="1372230" cy="902907"/>
          </a:xfrm>
        </p:grpSpPr>
        <p:sp>
          <p:nvSpPr>
            <p:cNvPr id="10" name="Freeform 10"/>
            <p:cNvSpPr/>
            <p:nvPr/>
          </p:nvSpPr>
          <p:spPr>
            <a:xfrm>
              <a:off x="0" y="0"/>
              <a:ext cx="1372230" cy="902907"/>
            </a:xfrm>
            <a:custGeom>
              <a:avLst/>
              <a:gdLst/>
              <a:ahLst/>
              <a:cxnLst/>
              <a:rect l="l" t="t" r="r" b="b"/>
              <a:pathLst>
                <a:path w="1372230" h="902907">
                  <a:moveTo>
                    <a:pt x="0" y="0"/>
                  </a:moveTo>
                  <a:lnTo>
                    <a:pt x="1372230" y="0"/>
                  </a:lnTo>
                  <a:lnTo>
                    <a:pt x="1372230" y="902907"/>
                  </a:lnTo>
                  <a:lnTo>
                    <a:pt x="0" y="902907"/>
                  </a:lnTo>
                  <a:close/>
                </a:path>
              </a:pathLst>
            </a:custGeom>
            <a:solidFill>
              <a:srgbClr val="AAB8FF"/>
            </a:solidFill>
          </p:spPr>
          <p:txBody>
            <a:bodyPr/>
            <a:lstStyle/>
            <a:p>
              <a:endParaRPr lang="en-US"/>
            </a:p>
          </p:txBody>
        </p:sp>
        <p:sp>
          <p:nvSpPr>
            <p:cNvPr id="11" name="TextBox 11"/>
            <p:cNvSpPr txBox="1"/>
            <p:nvPr/>
          </p:nvSpPr>
          <p:spPr>
            <a:xfrm>
              <a:off x="0" y="-47625"/>
              <a:ext cx="1372230" cy="950532"/>
            </a:xfrm>
            <a:prstGeom prst="rect">
              <a:avLst/>
            </a:prstGeom>
          </p:spPr>
          <p:txBody>
            <a:bodyPr lIns="50800" tIns="50800" rIns="50800" bIns="50800" rtlCol="0" anchor="ctr"/>
            <a:lstStyle/>
            <a:p>
              <a:pPr algn="ctr">
                <a:lnSpc>
                  <a:spcPts val="3067"/>
                </a:lnSpc>
              </a:pPr>
              <a:endParaRPr/>
            </a:p>
          </p:txBody>
        </p:sp>
      </p:grpSp>
      <p:sp>
        <p:nvSpPr>
          <p:cNvPr id="12" name="TextBox 12"/>
          <p:cNvSpPr txBox="1"/>
          <p:nvPr/>
        </p:nvSpPr>
        <p:spPr>
          <a:xfrm>
            <a:off x="1314450" y="6867313"/>
            <a:ext cx="4738680" cy="568566"/>
          </a:xfrm>
          <a:prstGeom prst="rect">
            <a:avLst/>
          </a:prstGeom>
        </p:spPr>
        <p:txBody>
          <a:bodyPr lIns="0" tIns="0" rIns="0" bIns="0" rtlCol="0" anchor="t">
            <a:spAutoFit/>
          </a:bodyPr>
          <a:lstStyle/>
          <a:p>
            <a:pPr algn="l">
              <a:lnSpc>
                <a:spcPts val="3870"/>
              </a:lnSpc>
            </a:pPr>
            <a:r>
              <a:rPr lang="en-US" sz="3518" b="1">
                <a:solidFill>
                  <a:srgbClr val="2B3B90"/>
                </a:solidFill>
                <a:latin typeface="Myriad Semi-Bold"/>
                <a:ea typeface="Myriad Semi-Bold"/>
                <a:cs typeface="Myriad Semi-Bold"/>
                <a:sym typeface="Myriad Semi-Bold"/>
              </a:rPr>
              <a:t>Wellness &amp; Relaxation</a:t>
            </a:r>
          </a:p>
        </p:txBody>
      </p:sp>
      <p:sp>
        <p:nvSpPr>
          <p:cNvPr id="13" name="TextBox 13"/>
          <p:cNvSpPr txBox="1"/>
          <p:nvPr/>
        </p:nvSpPr>
        <p:spPr>
          <a:xfrm>
            <a:off x="6819911" y="6859761"/>
            <a:ext cx="4290221" cy="1054341"/>
          </a:xfrm>
          <a:prstGeom prst="rect">
            <a:avLst/>
          </a:prstGeom>
        </p:spPr>
        <p:txBody>
          <a:bodyPr lIns="0" tIns="0" rIns="0" bIns="0" rtlCol="0" anchor="t">
            <a:spAutoFit/>
          </a:bodyPr>
          <a:lstStyle/>
          <a:p>
            <a:pPr algn="l">
              <a:lnSpc>
                <a:spcPts val="3870"/>
              </a:lnSpc>
            </a:pPr>
            <a:r>
              <a:rPr lang="en-US" sz="3518" b="1">
                <a:solidFill>
                  <a:srgbClr val="2B3B90"/>
                </a:solidFill>
                <a:latin typeface="Myriad Semi-Bold"/>
                <a:ea typeface="Myriad Semi-Bold"/>
                <a:cs typeface="Myriad Semi-Bold"/>
                <a:sym typeface="Myriad Semi-Bold"/>
              </a:rPr>
              <a:t>Comfort That Works for You</a:t>
            </a:r>
          </a:p>
        </p:txBody>
      </p:sp>
      <p:sp>
        <p:nvSpPr>
          <p:cNvPr id="14" name="TextBox 14"/>
          <p:cNvSpPr txBox="1"/>
          <p:nvPr/>
        </p:nvSpPr>
        <p:spPr>
          <a:xfrm>
            <a:off x="12334864" y="6793086"/>
            <a:ext cx="4738680" cy="631584"/>
          </a:xfrm>
          <a:prstGeom prst="rect">
            <a:avLst/>
          </a:prstGeom>
        </p:spPr>
        <p:txBody>
          <a:bodyPr lIns="0" tIns="0" rIns="0" bIns="0" rtlCol="0" anchor="t">
            <a:spAutoFit/>
          </a:bodyPr>
          <a:lstStyle/>
          <a:p>
            <a:pPr algn="l">
              <a:lnSpc>
                <a:spcPts val="4574"/>
              </a:lnSpc>
            </a:pPr>
            <a:r>
              <a:rPr lang="en-US" sz="3518" b="1">
                <a:solidFill>
                  <a:srgbClr val="2B3B90"/>
                </a:solidFill>
                <a:latin typeface="Myriad Semi-Bold"/>
                <a:ea typeface="Myriad Semi-Bold"/>
                <a:cs typeface="Myriad Semi-Bold"/>
                <a:sym typeface="Myriad Semi-Bold"/>
              </a:rPr>
              <a:t>More Than Just Work</a:t>
            </a:r>
          </a:p>
        </p:txBody>
      </p:sp>
      <p:grpSp>
        <p:nvGrpSpPr>
          <p:cNvPr id="15" name="Group 15"/>
          <p:cNvGrpSpPr/>
          <p:nvPr/>
        </p:nvGrpSpPr>
        <p:grpSpPr>
          <a:xfrm>
            <a:off x="1028700" y="3257898"/>
            <a:ext cx="5219677" cy="3487275"/>
            <a:chOff x="0" y="0"/>
            <a:chExt cx="1255759" cy="838975"/>
          </a:xfrm>
        </p:grpSpPr>
        <p:sp>
          <p:nvSpPr>
            <p:cNvPr id="16" name="Freeform 16"/>
            <p:cNvSpPr/>
            <p:nvPr/>
          </p:nvSpPr>
          <p:spPr>
            <a:xfrm>
              <a:off x="0" y="0"/>
              <a:ext cx="1255759" cy="838974"/>
            </a:xfrm>
            <a:custGeom>
              <a:avLst/>
              <a:gdLst/>
              <a:ahLst/>
              <a:cxnLst/>
              <a:rect l="l" t="t" r="r" b="b"/>
              <a:pathLst>
                <a:path w="1255759" h="838974">
                  <a:moveTo>
                    <a:pt x="0" y="0"/>
                  </a:moveTo>
                  <a:lnTo>
                    <a:pt x="1255759" y="0"/>
                  </a:lnTo>
                  <a:lnTo>
                    <a:pt x="1255759" y="838974"/>
                  </a:lnTo>
                  <a:lnTo>
                    <a:pt x="0" y="838974"/>
                  </a:lnTo>
                  <a:close/>
                </a:path>
              </a:pathLst>
            </a:custGeom>
            <a:blipFill>
              <a:blip r:embed="rId3"/>
              <a:stretch>
                <a:fillRect r="-25545" b="-41106"/>
              </a:stretch>
            </a:blipFill>
          </p:spPr>
          <p:txBody>
            <a:bodyPr/>
            <a:lstStyle/>
            <a:p>
              <a:endParaRPr lang="en-US"/>
            </a:p>
          </p:txBody>
        </p:sp>
      </p:grpSp>
      <p:grpSp>
        <p:nvGrpSpPr>
          <p:cNvPr id="17" name="Group 17"/>
          <p:cNvGrpSpPr/>
          <p:nvPr/>
        </p:nvGrpSpPr>
        <p:grpSpPr>
          <a:xfrm>
            <a:off x="6534161" y="3257898"/>
            <a:ext cx="5219677" cy="3487275"/>
            <a:chOff x="0" y="0"/>
            <a:chExt cx="1255759" cy="838975"/>
          </a:xfrm>
        </p:grpSpPr>
        <p:sp>
          <p:nvSpPr>
            <p:cNvPr id="18" name="Freeform 18"/>
            <p:cNvSpPr/>
            <p:nvPr/>
          </p:nvSpPr>
          <p:spPr>
            <a:xfrm>
              <a:off x="0" y="0"/>
              <a:ext cx="1255759" cy="838974"/>
            </a:xfrm>
            <a:custGeom>
              <a:avLst/>
              <a:gdLst/>
              <a:ahLst/>
              <a:cxnLst/>
              <a:rect l="l" t="t" r="r" b="b"/>
              <a:pathLst>
                <a:path w="1255759" h="838974">
                  <a:moveTo>
                    <a:pt x="0" y="0"/>
                  </a:moveTo>
                  <a:lnTo>
                    <a:pt x="1255759" y="0"/>
                  </a:lnTo>
                  <a:lnTo>
                    <a:pt x="1255759" y="838974"/>
                  </a:lnTo>
                  <a:lnTo>
                    <a:pt x="0" y="838974"/>
                  </a:lnTo>
                  <a:close/>
                </a:path>
              </a:pathLst>
            </a:custGeom>
            <a:blipFill>
              <a:blip r:embed="rId4"/>
              <a:stretch>
                <a:fillRect t="-34861" b="-64951"/>
              </a:stretch>
            </a:blipFill>
          </p:spPr>
          <p:txBody>
            <a:bodyPr/>
            <a:lstStyle/>
            <a:p>
              <a:endParaRPr lang="en-US"/>
            </a:p>
          </p:txBody>
        </p:sp>
      </p:grpSp>
      <p:grpSp>
        <p:nvGrpSpPr>
          <p:cNvPr id="19" name="Group 19"/>
          <p:cNvGrpSpPr/>
          <p:nvPr/>
        </p:nvGrpSpPr>
        <p:grpSpPr>
          <a:xfrm>
            <a:off x="12039589" y="3257898"/>
            <a:ext cx="5219677" cy="3487275"/>
            <a:chOff x="0" y="0"/>
            <a:chExt cx="1255759" cy="838975"/>
          </a:xfrm>
        </p:grpSpPr>
        <p:sp>
          <p:nvSpPr>
            <p:cNvPr id="20" name="Freeform 20"/>
            <p:cNvSpPr/>
            <p:nvPr/>
          </p:nvSpPr>
          <p:spPr>
            <a:xfrm>
              <a:off x="0" y="0"/>
              <a:ext cx="1255759" cy="838974"/>
            </a:xfrm>
            <a:custGeom>
              <a:avLst/>
              <a:gdLst/>
              <a:ahLst/>
              <a:cxnLst/>
              <a:rect l="l" t="t" r="r" b="b"/>
              <a:pathLst>
                <a:path w="1255759" h="838974">
                  <a:moveTo>
                    <a:pt x="0" y="0"/>
                  </a:moveTo>
                  <a:lnTo>
                    <a:pt x="1255759" y="0"/>
                  </a:lnTo>
                  <a:lnTo>
                    <a:pt x="1255759" y="838974"/>
                  </a:lnTo>
                  <a:lnTo>
                    <a:pt x="0" y="838974"/>
                  </a:lnTo>
                  <a:close/>
                </a:path>
              </a:pathLst>
            </a:custGeom>
            <a:blipFill>
              <a:blip r:embed="rId5"/>
              <a:stretch>
                <a:fillRect t="-41613" b="-58199"/>
              </a:stretch>
            </a:blipFill>
          </p:spPr>
          <p:txBody>
            <a:bodyPr/>
            <a:lstStyle/>
            <a:p>
              <a:endParaRPr lang="en-US"/>
            </a:p>
          </p:txBody>
        </p:sp>
      </p:grpSp>
      <p:sp>
        <p:nvSpPr>
          <p:cNvPr id="21" name="TextBox 21"/>
          <p:cNvSpPr txBox="1"/>
          <p:nvPr/>
        </p:nvSpPr>
        <p:spPr>
          <a:xfrm>
            <a:off x="1314450" y="7519920"/>
            <a:ext cx="4734140" cy="1434617"/>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Take time to recharge with wellness programs, relaxation spaces, and dedicated lactation lounges designed to support your well-being.</a:t>
            </a:r>
          </a:p>
        </p:txBody>
      </p:sp>
      <p:sp>
        <p:nvSpPr>
          <p:cNvPr id="22" name="TextBox 22"/>
          <p:cNvSpPr txBox="1"/>
          <p:nvPr/>
        </p:nvSpPr>
        <p:spPr>
          <a:xfrm>
            <a:off x="6819911" y="7958070"/>
            <a:ext cx="4734140" cy="1434617"/>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Enjoy ergonomic workstations and support from our facilities team, who can help adjust your workspace to better fit your comfort and needs.</a:t>
            </a:r>
          </a:p>
        </p:txBody>
      </p:sp>
      <p:sp>
        <p:nvSpPr>
          <p:cNvPr id="23" name="TextBox 23"/>
          <p:cNvSpPr txBox="1"/>
          <p:nvPr/>
        </p:nvSpPr>
        <p:spPr>
          <a:xfrm>
            <a:off x="12330117" y="7519920"/>
            <a:ext cx="4734140" cy="1434617"/>
          </a:xfrm>
          <a:prstGeom prst="rect">
            <a:avLst/>
          </a:prstGeom>
        </p:spPr>
        <p:txBody>
          <a:bodyPr lIns="0" tIns="0" rIns="0" bIns="0" rtlCol="0" anchor="t">
            <a:spAutoFit/>
          </a:bodyPr>
          <a:lstStyle/>
          <a:p>
            <a:pPr algn="l">
              <a:lnSpc>
                <a:spcPts val="2826"/>
              </a:lnSpc>
            </a:pPr>
            <a:r>
              <a:rPr lang="en-US" sz="2019">
                <a:solidFill>
                  <a:srgbClr val="15161E"/>
                </a:solidFill>
                <a:latin typeface="Myriad"/>
                <a:ea typeface="Myriad"/>
                <a:cs typeface="Myriad"/>
                <a:sym typeface="Myriad"/>
              </a:rPr>
              <a:t>Connect with coworkers through social events and activities that bring our team together and make DSS-ES a welcoming place to work.</a:t>
            </a:r>
          </a:p>
        </p:txBody>
      </p:sp>
      <p:grpSp>
        <p:nvGrpSpPr>
          <p:cNvPr id="24" name="Group 24"/>
          <p:cNvGrpSpPr/>
          <p:nvPr/>
        </p:nvGrpSpPr>
        <p:grpSpPr>
          <a:xfrm>
            <a:off x="1309910" y="3498633"/>
            <a:ext cx="794692" cy="794692"/>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EDF1"/>
            </a:solidFill>
          </p:spPr>
          <p:txBody>
            <a:bodyPr/>
            <a:lstStyle/>
            <a:p>
              <a:endParaRPr lang="en-US"/>
            </a:p>
          </p:txBody>
        </p:sp>
        <p:sp>
          <p:nvSpPr>
            <p:cNvPr id="26" name="TextBox 26"/>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27" name="Group 27"/>
          <p:cNvGrpSpPr/>
          <p:nvPr/>
        </p:nvGrpSpPr>
        <p:grpSpPr>
          <a:xfrm>
            <a:off x="6819911" y="3498633"/>
            <a:ext cx="794692" cy="794692"/>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EDF1"/>
            </a:solidFill>
          </p:spPr>
          <p:txBody>
            <a:bodyPr/>
            <a:lstStyle/>
            <a:p>
              <a:endParaRPr lang="en-US"/>
            </a:p>
          </p:txBody>
        </p:sp>
        <p:sp>
          <p:nvSpPr>
            <p:cNvPr id="29" name="TextBox 29"/>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30" name="Group 30"/>
          <p:cNvGrpSpPr/>
          <p:nvPr/>
        </p:nvGrpSpPr>
        <p:grpSpPr>
          <a:xfrm>
            <a:off x="12325339" y="3498633"/>
            <a:ext cx="794692" cy="794692"/>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EDF1"/>
            </a:solidFill>
          </p:spPr>
          <p:txBody>
            <a:bodyPr/>
            <a:lstStyle/>
            <a:p>
              <a:endParaRPr lang="en-US"/>
            </a:p>
          </p:txBody>
        </p:sp>
        <p:sp>
          <p:nvSpPr>
            <p:cNvPr id="32" name="TextBox 32"/>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33" name="TextBox 33"/>
          <p:cNvSpPr txBox="1"/>
          <p:nvPr/>
        </p:nvSpPr>
        <p:spPr>
          <a:xfrm>
            <a:off x="1405967" y="3576708"/>
            <a:ext cx="602578" cy="534815"/>
          </a:xfrm>
          <a:prstGeom prst="rect">
            <a:avLst/>
          </a:prstGeom>
        </p:spPr>
        <p:txBody>
          <a:bodyPr lIns="0" tIns="0" rIns="0" bIns="0" rtlCol="0" anchor="t">
            <a:spAutoFit/>
          </a:bodyPr>
          <a:lstStyle/>
          <a:p>
            <a:pPr algn="ctr">
              <a:lnSpc>
                <a:spcPts val="3870"/>
              </a:lnSpc>
            </a:pPr>
            <a:r>
              <a:rPr lang="en-US" sz="2977" b="1" spc="-282">
                <a:solidFill>
                  <a:srgbClr val="2B3B90"/>
                </a:solidFill>
                <a:latin typeface="Myriad Bold"/>
                <a:ea typeface="Myriad Bold"/>
                <a:cs typeface="Myriad Bold"/>
                <a:sym typeface="Myriad Bold"/>
              </a:rPr>
              <a:t>01</a:t>
            </a:r>
          </a:p>
        </p:txBody>
      </p:sp>
      <p:sp>
        <p:nvSpPr>
          <p:cNvPr id="34" name="TextBox 34"/>
          <p:cNvSpPr txBox="1"/>
          <p:nvPr/>
        </p:nvSpPr>
        <p:spPr>
          <a:xfrm>
            <a:off x="6915968" y="3576708"/>
            <a:ext cx="602578" cy="534815"/>
          </a:xfrm>
          <a:prstGeom prst="rect">
            <a:avLst/>
          </a:prstGeom>
        </p:spPr>
        <p:txBody>
          <a:bodyPr lIns="0" tIns="0" rIns="0" bIns="0" rtlCol="0" anchor="t">
            <a:spAutoFit/>
          </a:bodyPr>
          <a:lstStyle/>
          <a:p>
            <a:pPr algn="ctr">
              <a:lnSpc>
                <a:spcPts val="3870"/>
              </a:lnSpc>
            </a:pPr>
            <a:r>
              <a:rPr lang="en-US" sz="2977" b="1" spc="-282">
                <a:solidFill>
                  <a:srgbClr val="2B3B90"/>
                </a:solidFill>
                <a:latin typeface="Myriad Bold"/>
                <a:ea typeface="Myriad Bold"/>
                <a:cs typeface="Myriad Bold"/>
                <a:sym typeface="Myriad Bold"/>
              </a:rPr>
              <a:t>02</a:t>
            </a:r>
          </a:p>
        </p:txBody>
      </p:sp>
      <p:sp>
        <p:nvSpPr>
          <p:cNvPr id="35" name="TextBox 35"/>
          <p:cNvSpPr txBox="1"/>
          <p:nvPr/>
        </p:nvSpPr>
        <p:spPr>
          <a:xfrm>
            <a:off x="12421396" y="3576708"/>
            <a:ext cx="602578" cy="534815"/>
          </a:xfrm>
          <a:prstGeom prst="rect">
            <a:avLst/>
          </a:prstGeom>
        </p:spPr>
        <p:txBody>
          <a:bodyPr lIns="0" tIns="0" rIns="0" bIns="0" rtlCol="0" anchor="t">
            <a:spAutoFit/>
          </a:bodyPr>
          <a:lstStyle/>
          <a:p>
            <a:pPr algn="ctr">
              <a:lnSpc>
                <a:spcPts val="3870"/>
              </a:lnSpc>
            </a:pPr>
            <a:r>
              <a:rPr lang="en-US" sz="2977" b="1" spc="-282">
                <a:solidFill>
                  <a:srgbClr val="2B3B90"/>
                </a:solidFill>
                <a:latin typeface="Myriad Bold"/>
                <a:ea typeface="Myriad Bold"/>
                <a:cs typeface="Myriad Bold"/>
                <a:sym typeface="Myriad Bold"/>
              </a:rPr>
              <a:t>03</a:t>
            </a:r>
          </a:p>
        </p:txBody>
      </p:sp>
      <p:grpSp>
        <p:nvGrpSpPr>
          <p:cNvPr id="36" name="Group 36"/>
          <p:cNvGrpSpPr/>
          <p:nvPr/>
        </p:nvGrpSpPr>
        <p:grpSpPr>
          <a:xfrm>
            <a:off x="230728" y="2587"/>
            <a:ext cx="17826545" cy="1270910"/>
            <a:chOff x="0" y="0"/>
            <a:chExt cx="23768726" cy="1694547"/>
          </a:xfrm>
        </p:grpSpPr>
        <p:grpSp>
          <p:nvGrpSpPr>
            <p:cNvPr id="37" name="Group 37"/>
            <p:cNvGrpSpPr/>
            <p:nvPr/>
          </p:nvGrpSpPr>
          <p:grpSpPr>
            <a:xfrm>
              <a:off x="20445304" y="182860"/>
              <a:ext cx="3323422" cy="887074"/>
              <a:chOff x="0" y="0"/>
              <a:chExt cx="867826" cy="231637"/>
            </a:xfrm>
          </p:grpSpPr>
          <p:sp>
            <p:nvSpPr>
              <p:cNvPr id="38" name="Freeform 38"/>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39" name="TextBox 39"/>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40" name="Freeform 40"/>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6"/>
              <a:stretch>
                <a:fillRect l="-11464" t="-4945" r="-6899" b="-16247"/>
              </a:stretch>
            </a:blipFill>
          </p:spPr>
          <p:txBody>
            <a:bodyPr/>
            <a:lstStyle/>
            <a:p>
              <a:endParaRPr lang="en-US"/>
            </a:p>
          </p:txBody>
        </p:sp>
        <p:sp>
          <p:nvSpPr>
            <p:cNvPr id="41" name="TextBox 41"/>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42" name="TextBox 42"/>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sp>
        <p:nvSpPr>
          <p:cNvPr id="2" name="AutoShape 2"/>
          <p:cNvSpPr/>
          <p:nvPr/>
        </p:nvSpPr>
        <p:spPr>
          <a:xfrm>
            <a:off x="0" y="5983803"/>
            <a:ext cx="18546360" cy="0"/>
          </a:xfrm>
          <a:prstGeom prst="line">
            <a:avLst/>
          </a:prstGeom>
          <a:ln w="47625" cap="flat">
            <a:solidFill>
              <a:srgbClr val="2B3B90"/>
            </a:solidFill>
            <a:prstDash val="lgDash"/>
            <a:headEnd type="none" w="sm" len="sm"/>
            <a:tailEnd type="none" w="sm" len="sm"/>
          </a:ln>
        </p:spPr>
        <p:txBody>
          <a:bodyPr/>
          <a:lstStyle/>
          <a:p>
            <a:endParaRPr lang="en-US"/>
          </a:p>
        </p:txBody>
      </p:sp>
      <p:grpSp>
        <p:nvGrpSpPr>
          <p:cNvPr id="3" name="Group 3"/>
          <p:cNvGrpSpPr/>
          <p:nvPr/>
        </p:nvGrpSpPr>
        <p:grpSpPr>
          <a:xfrm>
            <a:off x="1028700" y="2924523"/>
            <a:ext cx="16230600" cy="3037427"/>
            <a:chOff x="0" y="0"/>
            <a:chExt cx="2180809" cy="408121"/>
          </a:xfrm>
        </p:grpSpPr>
        <p:sp>
          <p:nvSpPr>
            <p:cNvPr id="4" name="Freeform 4"/>
            <p:cNvSpPr/>
            <p:nvPr/>
          </p:nvSpPr>
          <p:spPr>
            <a:xfrm>
              <a:off x="0" y="0"/>
              <a:ext cx="2180809" cy="408121"/>
            </a:xfrm>
            <a:custGeom>
              <a:avLst/>
              <a:gdLst/>
              <a:ahLst/>
              <a:cxnLst/>
              <a:rect l="l" t="t" r="r" b="b"/>
              <a:pathLst>
                <a:path w="2180809" h="408121">
                  <a:moveTo>
                    <a:pt x="12402" y="0"/>
                  </a:moveTo>
                  <a:lnTo>
                    <a:pt x="2168407" y="0"/>
                  </a:lnTo>
                  <a:cubicBezTo>
                    <a:pt x="2171696" y="0"/>
                    <a:pt x="2174851" y="1307"/>
                    <a:pt x="2177177" y="3632"/>
                  </a:cubicBezTo>
                  <a:cubicBezTo>
                    <a:pt x="2179502" y="5958"/>
                    <a:pt x="2180809" y="9113"/>
                    <a:pt x="2180809" y="12402"/>
                  </a:cubicBezTo>
                  <a:lnTo>
                    <a:pt x="2180809" y="395719"/>
                  </a:lnTo>
                  <a:cubicBezTo>
                    <a:pt x="2180809" y="399008"/>
                    <a:pt x="2179502" y="402163"/>
                    <a:pt x="2177177" y="404489"/>
                  </a:cubicBezTo>
                  <a:cubicBezTo>
                    <a:pt x="2174851" y="406814"/>
                    <a:pt x="2171696" y="408121"/>
                    <a:pt x="2168407" y="408121"/>
                  </a:cubicBezTo>
                  <a:lnTo>
                    <a:pt x="12402" y="408121"/>
                  </a:lnTo>
                  <a:cubicBezTo>
                    <a:pt x="9113" y="408121"/>
                    <a:pt x="5958" y="406814"/>
                    <a:pt x="3632" y="404489"/>
                  </a:cubicBezTo>
                  <a:cubicBezTo>
                    <a:pt x="1307" y="402163"/>
                    <a:pt x="0" y="399008"/>
                    <a:pt x="0" y="395719"/>
                  </a:cubicBezTo>
                  <a:lnTo>
                    <a:pt x="0" y="12402"/>
                  </a:lnTo>
                  <a:cubicBezTo>
                    <a:pt x="0" y="9113"/>
                    <a:pt x="1307" y="5958"/>
                    <a:pt x="3632" y="3632"/>
                  </a:cubicBezTo>
                  <a:cubicBezTo>
                    <a:pt x="5958" y="1307"/>
                    <a:pt x="9113" y="0"/>
                    <a:pt x="12402" y="0"/>
                  </a:cubicBezTo>
                  <a:close/>
                </a:path>
              </a:pathLst>
            </a:custGeom>
            <a:blipFill>
              <a:blip r:embed="rId2"/>
              <a:stretch>
                <a:fillRect t="-98612" b="-201667"/>
              </a:stretch>
            </a:blipFill>
          </p:spPr>
          <p:txBody>
            <a:bodyPr/>
            <a:lstStyle/>
            <a:p>
              <a:endParaRPr lang="en-US"/>
            </a:p>
          </p:txBody>
        </p:sp>
      </p:grpSp>
      <p:grpSp>
        <p:nvGrpSpPr>
          <p:cNvPr id="5" name="Group 5"/>
          <p:cNvGrpSpPr/>
          <p:nvPr/>
        </p:nvGrpSpPr>
        <p:grpSpPr>
          <a:xfrm>
            <a:off x="952961" y="6059496"/>
            <a:ext cx="4231368" cy="1498841"/>
            <a:chOff x="0" y="0"/>
            <a:chExt cx="1242709" cy="440194"/>
          </a:xfrm>
        </p:grpSpPr>
        <p:sp>
          <p:nvSpPr>
            <p:cNvPr id="6" name="Freeform 6"/>
            <p:cNvSpPr/>
            <p:nvPr/>
          </p:nvSpPr>
          <p:spPr>
            <a:xfrm>
              <a:off x="0" y="0"/>
              <a:ext cx="1242709" cy="440194"/>
            </a:xfrm>
            <a:custGeom>
              <a:avLst/>
              <a:gdLst/>
              <a:ahLst/>
              <a:cxnLst/>
              <a:rect l="l" t="t" r="r" b="b"/>
              <a:pathLst>
                <a:path w="1242709" h="440194">
                  <a:moveTo>
                    <a:pt x="0" y="0"/>
                  </a:moveTo>
                  <a:lnTo>
                    <a:pt x="1242709" y="0"/>
                  </a:lnTo>
                  <a:lnTo>
                    <a:pt x="1242709" y="440194"/>
                  </a:lnTo>
                  <a:lnTo>
                    <a:pt x="0" y="440194"/>
                  </a:lnTo>
                  <a:close/>
                </a:path>
              </a:pathLst>
            </a:custGeom>
            <a:solidFill>
              <a:srgbClr val="AAB8FF"/>
            </a:solidFill>
          </p:spPr>
          <p:txBody>
            <a:bodyPr/>
            <a:lstStyle/>
            <a:p>
              <a:endParaRPr lang="en-US"/>
            </a:p>
          </p:txBody>
        </p:sp>
        <p:sp>
          <p:nvSpPr>
            <p:cNvPr id="7" name="TextBox 7"/>
            <p:cNvSpPr txBox="1"/>
            <p:nvPr/>
          </p:nvSpPr>
          <p:spPr>
            <a:xfrm>
              <a:off x="0" y="-47625"/>
              <a:ext cx="1242709" cy="487819"/>
            </a:xfrm>
            <a:prstGeom prst="rect">
              <a:avLst/>
            </a:prstGeom>
          </p:spPr>
          <p:txBody>
            <a:bodyPr lIns="50800" tIns="50800" rIns="50800" bIns="50800" rtlCol="0" anchor="ctr"/>
            <a:lstStyle/>
            <a:p>
              <a:pPr algn="ctr">
                <a:lnSpc>
                  <a:spcPts val="3067"/>
                </a:lnSpc>
              </a:pPr>
              <a:endParaRPr/>
            </a:p>
          </p:txBody>
        </p:sp>
      </p:grpSp>
      <p:grpSp>
        <p:nvGrpSpPr>
          <p:cNvPr id="8" name="Group 8"/>
          <p:cNvGrpSpPr/>
          <p:nvPr/>
        </p:nvGrpSpPr>
        <p:grpSpPr>
          <a:xfrm>
            <a:off x="6779969" y="6059496"/>
            <a:ext cx="4728063" cy="1498841"/>
            <a:chOff x="0" y="0"/>
            <a:chExt cx="1388583" cy="440194"/>
          </a:xfrm>
        </p:grpSpPr>
        <p:sp>
          <p:nvSpPr>
            <p:cNvPr id="9" name="Freeform 9"/>
            <p:cNvSpPr/>
            <p:nvPr/>
          </p:nvSpPr>
          <p:spPr>
            <a:xfrm>
              <a:off x="0" y="0"/>
              <a:ext cx="1388583" cy="440194"/>
            </a:xfrm>
            <a:custGeom>
              <a:avLst/>
              <a:gdLst/>
              <a:ahLst/>
              <a:cxnLst/>
              <a:rect l="l" t="t" r="r" b="b"/>
              <a:pathLst>
                <a:path w="1388583" h="440194">
                  <a:moveTo>
                    <a:pt x="0" y="0"/>
                  </a:moveTo>
                  <a:lnTo>
                    <a:pt x="1388583" y="0"/>
                  </a:lnTo>
                  <a:lnTo>
                    <a:pt x="1388583" y="440194"/>
                  </a:lnTo>
                  <a:lnTo>
                    <a:pt x="0" y="440194"/>
                  </a:lnTo>
                  <a:close/>
                </a:path>
              </a:pathLst>
            </a:custGeom>
            <a:solidFill>
              <a:srgbClr val="AAB8FF"/>
            </a:solidFill>
          </p:spPr>
          <p:txBody>
            <a:bodyPr/>
            <a:lstStyle/>
            <a:p>
              <a:endParaRPr lang="en-US"/>
            </a:p>
          </p:txBody>
        </p:sp>
        <p:sp>
          <p:nvSpPr>
            <p:cNvPr id="10" name="TextBox 10"/>
            <p:cNvSpPr txBox="1"/>
            <p:nvPr/>
          </p:nvSpPr>
          <p:spPr>
            <a:xfrm>
              <a:off x="0" y="-47625"/>
              <a:ext cx="1388583" cy="487819"/>
            </a:xfrm>
            <a:prstGeom prst="rect">
              <a:avLst/>
            </a:prstGeom>
          </p:spPr>
          <p:txBody>
            <a:bodyPr lIns="50800" tIns="50800" rIns="50800" bIns="50800" rtlCol="0" anchor="ctr"/>
            <a:lstStyle/>
            <a:p>
              <a:pPr algn="ctr">
                <a:lnSpc>
                  <a:spcPts val="3067"/>
                </a:lnSpc>
              </a:pPr>
              <a:endParaRPr/>
            </a:p>
          </p:txBody>
        </p:sp>
      </p:grpSp>
      <p:grpSp>
        <p:nvGrpSpPr>
          <p:cNvPr id="11" name="Group 11"/>
          <p:cNvGrpSpPr/>
          <p:nvPr/>
        </p:nvGrpSpPr>
        <p:grpSpPr>
          <a:xfrm>
            <a:off x="2905580" y="5820738"/>
            <a:ext cx="326131" cy="3261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3B90"/>
            </a:solidFill>
          </p:spPr>
          <p:txBody>
            <a:bodyPr/>
            <a:lstStyle/>
            <a:p>
              <a:endParaRPr lang="en-US"/>
            </a:p>
          </p:txBody>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14" name="Group 14"/>
          <p:cNvGrpSpPr/>
          <p:nvPr/>
        </p:nvGrpSpPr>
        <p:grpSpPr>
          <a:xfrm>
            <a:off x="8963922" y="5820738"/>
            <a:ext cx="326131" cy="32613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3B90"/>
            </a:solidFill>
          </p:spPr>
          <p:txBody>
            <a:bodyPr/>
            <a:lstStyle/>
            <a:p>
              <a:endParaRPr lang="en-US"/>
            </a:p>
          </p:txBody>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17" name="TextBox 17"/>
          <p:cNvSpPr txBox="1"/>
          <p:nvPr/>
        </p:nvSpPr>
        <p:spPr>
          <a:xfrm>
            <a:off x="2384170" y="1578297"/>
            <a:ext cx="13845792" cy="1346225"/>
          </a:xfrm>
          <a:prstGeom prst="rect">
            <a:avLst/>
          </a:prstGeom>
        </p:spPr>
        <p:txBody>
          <a:bodyPr lIns="0" tIns="0" rIns="0" bIns="0" rtlCol="0" anchor="t">
            <a:spAutoFit/>
          </a:bodyPr>
          <a:lstStyle/>
          <a:p>
            <a:pPr algn="ctr">
              <a:lnSpc>
                <a:spcPts val="8000"/>
              </a:lnSpc>
            </a:pPr>
            <a:r>
              <a:rPr lang="en-US" sz="10000" b="1">
                <a:solidFill>
                  <a:srgbClr val="2B3B90"/>
                </a:solidFill>
                <a:latin typeface="Myriad Ultra-Bold"/>
                <a:ea typeface="Myriad Ultra-Bold"/>
                <a:cs typeface="Myriad Ultra-Bold"/>
                <a:sym typeface="Myriad Ultra-Bold"/>
              </a:rPr>
              <a:t>DEPARTMENT CULTURE</a:t>
            </a:r>
          </a:p>
        </p:txBody>
      </p:sp>
      <p:sp>
        <p:nvSpPr>
          <p:cNvPr id="18" name="TextBox 18"/>
          <p:cNvSpPr txBox="1"/>
          <p:nvPr/>
        </p:nvSpPr>
        <p:spPr>
          <a:xfrm>
            <a:off x="952961" y="6192846"/>
            <a:ext cx="4231368" cy="1194041"/>
          </a:xfrm>
          <a:prstGeom prst="rect">
            <a:avLst/>
          </a:prstGeom>
        </p:spPr>
        <p:txBody>
          <a:bodyPr lIns="0" tIns="0" rIns="0" bIns="0" rtlCol="0" anchor="t">
            <a:spAutoFit/>
          </a:bodyPr>
          <a:lstStyle/>
          <a:p>
            <a:pPr algn="ctr">
              <a:lnSpc>
                <a:spcPts val="4420"/>
              </a:lnSpc>
            </a:pPr>
            <a:r>
              <a:rPr lang="en-US" sz="4018" b="1">
                <a:solidFill>
                  <a:srgbClr val="2B3B90"/>
                </a:solidFill>
                <a:latin typeface="Myriad Semi-Bold"/>
                <a:ea typeface="Myriad Semi-Bold"/>
                <a:cs typeface="Myriad Semi-Bold"/>
                <a:sym typeface="Myriad Semi-Bold"/>
              </a:rPr>
              <a:t>Collaboration and Inclusivity</a:t>
            </a:r>
          </a:p>
        </p:txBody>
      </p:sp>
      <p:sp>
        <p:nvSpPr>
          <p:cNvPr id="19" name="TextBox 19"/>
          <p:cNvSpPr txBox="1"/>
          <p:nvPr/>
        </p:nvSpPr>
        <p:spPr>
          <a:xfrm>
            <a:off x="6779969" y="6192846"/>
            <a:ext cx="4728063" cy="1194041"/>
          </a:xfrm>
          <a:prstGeom prst="rect">
            <a:avLst/>
          </a:prstGeom>
        </p:spPr>
        <p:txBody>
          <a:bodyPr lIns="0" tIns="0" rIns="0" bIns="0" rtlCol="0" anchor="t">
            <a:spAutoFit/>
          </a:bodyPr>
          <a:lstStyle/>
          <a:p>
            <a:pPr algn="ctr">
              <a:lnSpc>
                <a:spcPts val="4420"/>
              </a:lnSpc>
            </a:pPr>
            <a:r>
              <a:rPr lang="en-US" sz="4018" b="1">
                <a:solidFill>
                  <a:srgbClr val="2B3B90"/>
                </a:solidFill>
                <a:latin typeface="Myriad Semi-Bold"/>
                <a:ea typeface="Myriad Semi-Bold"/>
                <a:cs typeface="Myriad Semi-Bold"/>
                <a:sym typeface="Myriad Semi-Bold"/>
              </a:rPr>
              <a:t>Continuous Learning and Growth</a:t>
            </a:r>
          </a:p>
        </p:txBody>
      </p:sp>
      <p:sp>
        <p:nvSpPr>
          <p:cNvPr id="20" name="TextBox 20"/>
          <p:cNvSpPr txBox="1"/>
          <p:nvPr/>
        </p:nvSpPr>
        <p:spPr>
          <a:xfrm>
            <a:off x="563264" y="7663112"/>
            <a:ext cx="5010763" cy="1434617"/>
          </a:xfrm>
          <a:prstGeom prst="rect">
            <a:avLst/>
          </a:prstGeom>
        </p:spPr>
        <p:txBody>
          <a:bodyPr lIns="0" tIns="0" rIns="0" bIns="0" rtlCol="0" anchor="t">
            <a:spAutoFit/>
          </a:bodyPr>
          <a:lstStyle/>
          <a:p>
            <a:pPr algn="ctr">
              <a:lnSpc>
                <a:spcPts val="2826"/>
              </a:lnSpc>
            </a:pPr>
            <a:r>
              <a:rPr lang="en-US" sz="2019">
                <a:solidFill>
                  <a:srgbClr val="15161E"/>
                </a:solidFill>
                <a:latin typeface="Myriad"/>
                <a:ea typeface="Myriad"/>
                <a:cs typeface="Myriad"/>
                <a:sym typeface="Myriad"/>
              </a:rPr>
              <a:t>We believe that diverse perspectives foster innovation, and every voice is valued. Expect a workplace where your ideas are not only heard but actively encouraged.</a:t>
            </a:r>
          </a:p>
        </p:txBody>
      </p:sp>
      <p:sp>
        <p:nvSpPr>
          <p:cNvPr id="21" name="TextBox 21"/>
          <p:cNvSpPr txBox="1"/>
          <p:nvPr/>
        </p:nvSpPr>
        <p:spPr>
          <a:xfrm>
            <a:off x="6581135" y="7663112"/>
            <a:ext cx="4799599" cy="1787042"/>
          </a:xfrm>
          <a:prstGeom prst="rect">
            <a:avLst/>
          </a:prstGeom>
        </p:spPr>
        <p:txBody>
          <a:bodyPr lIns="0" tIns="0" rIns="0" bIns="0" rtlCol="0" anchor="t">
            <a:spAutoFit/>
          </a:bodyPr>
          <a:lstStyle/>
          <a:p>
            <a:pPr algn="ctr">
              <a:lnSpc>
                <a:spcPts val="2826"/>
              </a:lnSpc>
            </a:pPr>
            <a:r>
              <a:rPr lang="en-US" sz="2019">
                <a:solidFill>
                  <a:srgbClr val="15161E"/>
                </a:solidFill>
                <a:latin typeface="Myriad"/>
                <a:ea typeface="Myriad"/>
                <a:cs typeface="Myriad"/>
                <a:sym typeface="Myriad"/>
              </a:rPr>
              <a:t>We embrace a culture of continuous learning. Your professional growth is a priority, and we provide resources, mentorship, and opportunities for skill development.</a:t>
            </a:r>
          </a:p>
        </p:txBody>
      </p:sp>
      <p:grpSp>
        <p:nvGrpSpPr>
          <p:cNvPr id="22" name="Group 22"/>
          <p:cNvGrpSpPr/>
          <p:nvPr/>
        </p:nvGrpSpPr>
        <p:grpSpPr>
          <a:xfrm>
            <a:off x="12328302" y="6059496"/>
            <a:ext cx="5203192" cy="1498841"/>
            <a:chOff x="0" y="0"/>
            <a:chExt cx="1528123" cy="440194"/>
          </a:xfrm>
        </p:grpSpPr>
        <p:sp>
          <p:nvSpPr>
            <p:cNvPr id="23" name="Freeform 23"/>
            <p:cNvSpPr/>
            <p:nvPr/>
          </p:nvSpPr>
          <p:spPr>
            <a:xfrm>
              <a:off x="0" y="0"/>
              <a:ext cx="1528123" cy="440194"/>
            </a:xfrm>
            <a:custGeom>
              <a:avLst/>
              <a:gdLst/>
              <a:ahLst/>
              <a:cxnLst/>
              <a:rect l="l" t="t" r="r" b="b"/>
              <a:pathLst>
                <a:path w="1528123" h="440194">
                  <a:moveTo>
                    <a:pt x="0" y="0"/>
                  </a:moveTo>
                  <a:lnTo>
                    <a:pt x="1528123" y="0"/>
                  </a:lnTo>
                  <a:lnTo>
                    <a:pt x="1528123" y="440194"/>
                  </a:lnTo>
                  <a:lnTo>
                    <a:pt x="0" y="440194"/>
                  </a:lnTo>
                  <a:close/>
                </a:path>
              </a:pathLst>
            </a:custGeom>
            <a:solidFill>
              <a:srgbClr val="AAB8FF"/>
            </a:solidFill>
          </p:spPr>
          <p:txBody>
            <a:bodyPr/>
            <a:lstStyle/>
            <a:p>
              <a:endParaRPr lang="en-US"/>
            </a:p>
          </p:txBody>
        </p:sp>
        <p:sp>
          <p:nvSpPr>
            <p:cNvPr id="24" name="TextBox 24"/>
            <p:cNvSpPr txBox="1"/>
            <p:nvPr/>
          </p:nvSpPr>
          <p:spPr>
            <a:xfrm>
              <a:off x="0" y="-47625"/>
              <a:ext cx="1528123" cy="487819"/>
            </a:xfrm>
            <a:prstGeom prst="rect">
              <a:avLst/>
            </a:prstGeom>
          </p:spPr>
          <p:txBody>
            <a:bodyPr lIns="50800" tIns="50800" rIns="50800" bIns="50800" rtlCol="0" anchor="ctr"/>
            <a:lstStyle/>
            <a:p>
              <a:pPr algn="ctr">
                <a:lnSpc>
                  <a:spcPts val="3067"/>
                </a:lnSpc>
              </a:pPr>
              <a:endParaRPr/>
            </a:p>
          </p:txBody>
        </p:sp>
      </p:grpSp>
      <p:grpSp>
        <p:nvGrpSpPr>
          <p:cNvPr id="25" name="Group 25"/>
          <p:cNvGrpSpPr/>
          <p:nvPr/>
        </p:nvGrpSpPr>
        <p:grpSpPr>
          <a:xfrm>
            <a:off x="15060856" y="5820738"/>
            <a:ext cx="326131" cy="326131"/>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3B90"/>
            </a:solidFill>
          </p:spPr>
          <p:txBody>
            <a:bodyPr/>
            <a:lstStyle/>
            <a:p>
              <a:endParaRPr lang="en-US"/>
            </a:p>
          </p:txBody>
        </p:sp>
        <p:sp>
          <p:nvSpPr>
            <p:cNvPr id="27" name="TextBox 27"/>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28" name="TextBox 28"/>
          <p:cNvSpPr txBox="1"/>
          <p:nvPr/>
        </p:nvSpPr>
        <p:spPr>
          <a:xfrm>
            <a:off x="12464399" y="6192846"/>
            <a:ext cx="4930998" cy="1194041"/>
          </a:xfrm>
          <a:prstGeom prst="rect">
            <a:avLst/>
          </a:prstGeom>
        </p:spPr>
        <p:txBody>
          <a:bodyPr lIns="0" tIns="0" rIns="0" bIns="0" rtlCol="0" anchor="t">
            <a:spAutoFit/>
          </a:bodyPr>
          <a:lstStyle/>
          <a:p>
            <a:pPr algn="ctr">
              <a:lnSpc>
                <a:spcPts val="4420"/>
              </a:lnSpc>
            </a:pPr>
            <a:r>
              <a:rPr lang="en-US" sz="4018" b="1">
                <a:solidFill>
                  <a:srgbClr val="2B3B90"/>
                </a:solidFill>
                <a:latin typeface="Myriad Semi-Bold"/>
                <a:ea typeface="Myriad Semi-Bold"/>
                <a:cs typeface="Myriad Semi-Bold"/>
                <a:sym typeface="Myriad Semi-Bold"/>
              </a:rPr>
              <a:t>Open Communication and Transparency</a:t>
            </a:r>
          </a:p>
        </p:txBody>
      </p:sp>
      <p:sp>
        <p:nvSpPr>
          <p:cNvPr id="29" name="TextBox 29"/>
          <p:cNvSpPr txBox="1"/>
          <p:nvPr/>
        </p:nvSpPr>
        <p:spPr>
          <a:xfrm>
            <a:off x="12464399" y="7663112"/>
            <a:ext cx="4839235" cy="1082192"/>
          </a:xfrm>
          <a:prstGeom prst="rect">
            <a:avLst/>
          </a:prstGeom>
        </p:spPr>
        <p:txBody>
          <a:bodyPr lIns="0" tIns="0" rIns="0" bIns="0" rtlCol="0" anchor="t">
            <a:spAutoFit/>
          </a:bodyPr>
          <a:lstStyle/>
          <a:p>
            <a:pPr algn="ctr">
              <a:lnSpc>
                <a:spcPts val="2826"/>
              </a:lnSpc>
            </a:pPr>
            <a:r>
              <a:rPr lang="en-US" sz="2019">
                <a:solidFill>
                  <a:srgbClr val="15161E"/>
                </a:solidFill>
                <a:latin typeface="Myriad"/>
                <a:ea typeface="Myriad"/>
                <a:cs typeface="Myriad"/>
                <a:sym typeface="Myriad"/>
              </a:rPr>
              <a:t>Communication is at the heart of our culture. We believe in transparency and open dialogue at all levels.</a:t>
            </a:r>
          </a:p>
        </p:txBody>
      </p:sp>
      <p:grpSp>
        <p:nvGrpSpPr>
          <p:cNvPr id="30" name="Group 30"/>
          <p:cNvGrpSpPr/>
          <p:nvPr/>
        </p:nvGrpSpPr>
        <p:grpSpPr>
          <a:xfrm>
            <a:off x="230728" y="2587"/>
            <a:ext cx="17826545" cy="1270910"/>
            <a:chOff x="0" y="0"/>
            <a:chExt cx="23768726" cy="1694547"/>
          </a:xfrm>
        </p:grpSpPr>
        <p:grpSp>
          <p:nvGrpSpPr>
            <p:cNvPr id="31" name="Group 31"/>
            <p:cNvGrpSpPr/>
            <p:nvPr/>
          </p:nvGrpSpPr>
          <p:grpSpPr>
            <a:xfrm>
              <a:off x="20445304" y="182860"/>
              <a:ext cx="3323422" cy="887074"/>
              <a:chOff x="0" y="0"/>
              <a:chExt cx="867826" cy="231637"/>
            </a:xfrm>
          </p:grpSpPr>
          <p:sp>
            <p:nvSpPr>
              <p:cNvPr id="32" name="Freeform 32"/>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33" name="TextBox 33"/>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34" name="Freeform 34"/>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3"/>
              <a:stretch>
                <a:fillRect l="-11464" t="-4945" r="-6899" b="-16247"/>
              </a:stretch>
            </a:blipFill>
          </p:spPr>
          <p:txBody>
            <a:bodyPr/>
            <a:lstStyle/>
            <a:p>
              <a:endParaRPr lang="en-US"/>
            </a:p>
          </p:txBody>
        </p:sp>
        <p:sp>
          <p:nvSpPr>
            <p:cNvPr id="35" name="TextBox 35"/>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36" name="TextBox 36"/>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grpSp>
        <p:nvGrpSpPr>
          <p:cNvPr id="2" name="Group 2"/>
          <p:cNvGrpSpPr/>
          <p:nvPr/>
        </p:nvGrpSpPr>
        <p:grpSpPr>
          <a:xfrm>
            <a:off x="1028700" y="3185685"/>
            <a:ext cx="3480837" cy="6072615"/>
            <a:chOff x="0" y="0"/>
            <a:chExt cx="467699" cy="815941"/>
          </a:xfrm>
        </p:grpSpPr>
        <p:sp>
          <p:nvSpPr>
            <p:cNvPr id="3" name="Freeform 3"/>
            <p:cNvSpPr/>
            <p:nvPr/>
          </p:nvSpPr>
          <p:spPr>
            <a:xfrm>
              <a:off x="0" y="0"/>
              <a:ext cx="467699" cy="815941"/>
            </a:xfrm>
            <a:custGeom>
              <a:avLst/>
              <a:gdLst/>
              <a:ahLst/>
              <a:cxnLst/>
              <a:rect l="l" t="t" r="r" b="b"/>
              <a:pathLst>
                <a:path w="467699" h="815941">
                  <a:moveTo>
                    <a:pt x="166812" y="0"/>
                  </a:moveTo>
                  <a:lnTo>
                    <a:pt x="300888" y="0"/>
                  </a:lnTo>
                  <a:cubicBezTo>
                    <a:pt x="393015" y="0"/>
                    <a:pt x="467699" y="74684"/>
                    <a:pt x="467699" y="166812"/>
                  </a:cubicBezTo>
                  <a:lnTo>
                    <a:pt x="467699" y="649130"/>
                  </a:lnTo>
                  <a:cubicBezTo>
                    <a:pt x="467699" y="741257"/>
                    <a:pt x="393015" y="815941"/>
                    <a:pt x="300888" y="815941"/>
                  </a:cubicBezTo>
                  <a:lnTo>
                    <a:pt x="166812" y="815941"/>
                  </a:lnTo>
                  <a:cubicBezTo>
                    <a:pt x="74684" y="815941"/>
                    <a:pt x="0" y="741257"/>
                    <a:pt x="0" y="649130"/>
                  </a:cubicBezTo>
                  <a:lnTo>
                    <a:pt x="0" y="166812"/>
                  </a:lnTo>
                  <a:cubicBezTo>
                    <a:pt x="0" y="74684"/>
                    <a:pt x="74684" y="0"/>
                    <a:pt x="166812" y="0"/>
                  </a:cubicBezTo>
                  <a:close/>
                </a:path>
              </a:pathLst>
            </a:custGeom>
            <a:blipFill>
              <a:blip r:embed="rId3"/>
              <a:stretch>
                <a:fillRect l="-28538" t="-11485" r="-40177" b="-17614"/>
              </a:stretch>
            </a:blipFill>
          </p:spPr>
          <p:txBody>
            <a:bodyPr/>
            <a:lstStyle/>
            <a:p>
              <a:endParaRPr lang="en-US"/>
            </a:p>
          </p:txBody>
        </p:sp>
      </p:grpSp>
      <p:grpSp>
        <p:nvGrpSpPr>
          <p:cNvPr id="4" name="Group 4"/>
          <p:cNvGrpSpPr/>
          <p:nvPr/>
        </p:nvGrpSpPr>
        <p:grpSpPr>
          <a:xfrm>
            <a:off x="4919239" y="3185685"/>
            <a:ext cx="13138033" cy="6072615"/>
            <a:chOff x="0" y="0"/>
            <a:chExt cx="4574213" cy="2114276"/>
          </a:xfrm>
        </p:grpSpPr>
        <p:sp>
          <p:nvSpPr>
            <p:cNvPr id="5" name="Freeform 5"/>
            <p:cNvSpPr/>
            <p:nvPr/>
          </p:nvSpPr>
          <p:spPr>
            <a:xfrm>
              <a:off x="0" y="0"/>
              <a:ext cx="4574213" cy="2114276"/>
            </a:xfrm>
            <a:custGeom>
              <a:avLst/>
              <a:gdLst/>
              <a:ahLst/>
              <a:cxnLst/>
              <a:rect l="l" t="t" r="r" b="b"/>
              <a:pathLst>
                <a:path w="4574213" h="2114276">
                  <a:moveTo>
                    <a:pt x="47142" y="0"/>
                  </a:moveTo>
                  <a:lnTo>
                    <a:pt x="4527071" y="0"/>
                  </a:lnTo>
                  <a:cubicBezTo>
                    <a:pt x="4553107" y="0"/>
                    <a:pt x="4574213" y="21106"/>
                    <a:pt x="4574213" y="47142"/>
                  </a:cubicBezTo>
                  <a:lnTo>
                    <a:pt x="4574213" y="2067134"/>
                  </a:lnTo>
                  <a:cubicBezTo>
                    <a:pt x="4574213" y="2079637"/>
                    <a:pt x="4569246" y="2091628"/>
                    <a:pt x="4560405" y="2100469"/>
                  </a:cubicBezTo>
                  <a:cubicBezTo>
                    <a:pt x="4551564" y="2109310"/>
                    <a:pt x="4539573" y="2114276"/>
                    <a:pt x="4527071" y="2114276"/>
                  </a:cubicBezTo>
                  <a:lnTo>
                    <a:pt x="47142" y="2114276"/>
                  </a:lnTo>
                  <a:cubicBezTo>
                    <a:pt x="21106" y="2114276"/>
                    <a:pt x="0" y="2093170"/>
                    <a:pt x="0" y="2067134"/>
                  </a:cubicBezTo>
                  <a:lnTo>
                    <a:pt x="0" y="47142"/>
                  </a:lnTo>
                  <a:cubicBezTo>
                    <a:pt x="0" y="21106"/>
                    <a:pt x="21106" y="0"/>
                    <a:pt x="47142" y="0"/>
                  </a:cubicBezTo>
                  <a:close/>
                </a:path>
              </a:pathLst>
            </a:custGeom>
            <a:ln w="28575" cap="rnd">
              <a:solidFill>
                <a:srgbClr val="2B3B90"/>
              </a:solidFill>
              <a:prstDash val="solid"/>
              <a:round/>
            </a:ln>
          </p:spPr>
          <p:txBody>
            <a:bodyPr/>
            <a:lstStyle/>
            <a:p>
              <a:endParaRPr lang="en-US"/>
            </a:p>
          </p:txBody>
        </p:sp>
        <p:sp>
          <p:nvSpPr>
            <p:cNvPr id="6" name="TextBox 6"/>
            <p:cNvSpPr txBox="1"/>
            <p:nvPr/>
          </p:nvSpPr>
          <p:spPr>
            <a:xfrm>
              <a:off x="0" y="-47625"/>
              <a:ext cx="4574213" cy="2161901"/>
            </a:xfrm>
            <a:prstGeom prst="rect">
              <a:avLst/>
            </a:prstGeom>
          </p:spPr>
          <p:txBody>
            <a:bodyPr lIns="50800" tIns="50800" rIns="50800" bIns="50800" rtlCol="0" anchor="ctr"/>
            <a:lstStyle/>
            <a:p>
              <a:pPr algn="ctr">
                <a:lnSpc>
                  <a:spcPts val="3067"/>
                </a:lnSpc>
              </a:pPr>
              <a:endParaRPr/>
            </a:p>
          </p:txBody>
        </p:sp>
      </p:grpSp>
      <p:grpSp>
        <p:nvGrpSpPr>
          <p:cNvPr id="7" name="Group 7"/>
          <p:cNvGrpSpPr/>
          <p:nvPr/>
        </p:nvGrpSpPr>
        <p:grpSpPr>
          <a:xfrm>
            <a:off x="5820296" y="4243477"/>
            <a:ext cx="1428010" cy="142801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grpSp>
        <p:nvGrpSpPr>
          <p:cNvPr id="10" name="Group 10"/>
          <p:cNvGrpSpPr/>
          <p:nvPr/>
        </p:nvGrpSpPr>
        <p:grpSpPr>
          <a:xfrm>
            <a:off x="5820296" y="6468558"/>
            <a:ext cx="1428010" cy="142801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AB8FF"/>
            </a:solidFill>
          </p:spPr>
          <p:txBody>
            <a:bodyPr/>
            <a:lstStyle/>
            <a:p>
              <a:endParaRPr lang="en-US"/>
            </a:p>
          </p:txBody>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3067"/>
                </a:lnSpc>
              </a:pPr>
              <a:endParaRPr/>
            </a:p>
          </p:txBody>
        </p:sp>
      </p:grpSp>
      <p:sp>
        <p:nvSpPr>
          <p:cNvPr id="13" name="Freeform 13"/>
          <p:cNvSpPr/>
          <p:nvPr/>
        </p:nvSpPr>
        <p:spPr>
          <a:xfrm>
            <a:off x="6173581" y="4666721"/>
            <a:ext cx="721439" cy="573844"/>
          </a:xfrm>
          <a:custGeom>
            <a:avLst/>
            <a:gdLst/>
            <a:ahLst/>
            <a:cxnLst/>
            <a:rect l="l" t="t" r="r" b="b"/>
            <a:pathLst>
              <a:path w="721439" h="573844">
                <a:moveTo>
                  <a:pt x="0" y="0"/>
                </a:moveTo>
                <a:lnTo>
                  <a:pt x="721439" y="0"/>
                </a:lnTo>
                <a:lnTo>
                  <a:pt x="721439" y="573844"/>
                </a:lnTo>
                <a:lnTo>
                  <a:pt x="0" y="57384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Freeform 14"/>
          <p:cNvSpPr/>
          <p:nvPr/>
        </p:nvSpPr>
        <p:spPr>
          <a:xfrm>
            <a:off x="6173581" y="6845460"/>
            <a:ext cx="665657" cy="635425"/>
          </a:xfrm>
          <a:custGeom>
            <a:avLst/>
            <a:gdLst/>
            <a:ahLst/>
            <a:cxnLst/>
            <a:rect l="l" t="t" r="r" b="b"/>
            <a:pathLst>
              <a:path w="665657" h="635425">
                <a:moveTo>
                  <a:pt x="0" y="0"/>
                </a:moveTo>
                <a:lnTo>
                  <a:pt x="665657" y="0"/>
                </a:lnTo>
                <a:lnTo>
                  <a:pt x="665657" y="635425"/>
                </a:lnTo>
                <a:lnTo>
                  <a:pt x="0" y="6354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5"/>
          <p:cNvSpPr txBox="1"/>
          <p:nvPr/>
        </p:nvSpPr>
        <p:spPr>
          <a:xfrm>
            <a:off x="943591" y="1668009"/>
            <a:ext cx="16400819" cy="1346225"/>
          </a:xfrm>
          <a:prstGeom prst="rect">
            <a:avLst/>
          </a:prstGeom>
        </p:spPr>
        <p:txBody>
          <a:bodyPr lIns="0" tIns="0" rIns="0" bIns="0" rtlCol="0" anchor="t">
            <a:spAutoFit/>
          </a:bodyPr>
          <a:lstStyle/>
          <a:p>
            <a:pPr algn="ctr">
              <a:lnSpc>
                <a:spcPts val="8000"/>
              </a:lnSpc>
            </a:pPr>
            <a:r>
              <a:rPr lang="en-US" sz="10000" b="1">
                <a:solidFill>
                  <a:srgbClr val="2B3B90"/>
                </a:solidFill>
                <a:latin typeface="Myriad Ultra-Bold"/>
                <a:ea typeface="Myriad Ultra-Bold"/>
                <a:cs typeface="Myriad Ultra-Bold"/>
                <a:sym typeface="Myriad Ultra-Bold"/>
              </a:rPr>
              <a:t>TRAINING &amp; DEVELOPMENT</a:t>
            </a:r>
          </a:p>
        </p:txBody>
      </p:sp>
      <p:sp>
        <p:nvSpPr>
          <p:cNvPr id="16" name="TextBox 16"/>
          <p:cNvSpPr txBox="1"/>
          <p:nvPr/>
        </p:nvSpPr>
        <p:spPr>
          <a:xfrm>
            <a:off x="7523593" y="3985441"/>
            <a:ext cx="7056123"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Comprehensive Onboarding</a:t>
            </a:r>
          </a:p>
        </p:txBody>
      </p:sp>
      <p:sp>
        <p:nvSpPr>
          <p:cNvPr id="17" name="TextBox 17"/>
          <p:cNvSpPr txBox="1"/>
          <p:nvPr/>
        </p:nvSpPr>
        <p:spPr>
          <a:xfrm>
            <a:off x="7523593" y="6169332"/>
            <a:ext cx="7896803" cy="720484"/>
          </a:xfrm>
          <a:prstGeom prst="rect">
            <a:avLst/>
          </a:prstGeom>
        </p:spPr>
        <p:txBody>
          <a:bodyPr lIns="0" tIns="0" rIns="0" bIns="0" rtlCol="0" anchor="t">
            <a:spAutoFit/>
          </a:bodyPr>
          <a:lstStyle/>
          <a:p>
            <a:pPr algn="l">
              <a:lnSpc>
                <a:spcPts val="5224"/>
              </a:lnSpc>
            </a:pPr>
            <a:r>
              <a:rPr lang="en-US" sz="4018" b="1">
                <a:solidFill>
                  <a:srgbClr val="2B3B90"/>
                </a:solidFill>
                <a:latin typeface="Myriad Semi-Bold"/>
                <a:ea typeface="Myriad Semi-Bold"/>
                <a:cs typeface="Myriad Semi-Bold"/>
                <a:sym typeface="Myriad Semi-Bold"/>
              </a:rPr>
              <a:t>Continuous Learning &amp; Growth</a:t>
            </a:r>
          </a:p>
        </p:txBody>
      </p:sp>
      <p:sp>
        <p:nvSpPr>
          <p:cNvPr id="18" name="TextBox 18"/>
          <p:cNvSpPr txBox="1"/>
          <p:nvPr/>
        </p:nvSpPr>
        <p:spPr>
          <a:xfrm>
            <a:off x="7561693" y="4776536"/>
            <a:ext cx="9697607" cy="936142"/>
          </a:xfrm>
          <a:prstGeom prst="rect">
            <a:avLst/>
          </a:prstGeom>
        </p:spPr>
        <p:txBody>
          <a:bodyPr lIns="0" tIns="0" rIns="0" bIns="0" rtlCol="0" anchor="t">
            <a:spAutoFit/>
          </a:bodyPr>
          <a:lstStyle/>
          <a:p>
            <a:pPr algn="l">
              <a:lnSpc>
                <a:spcPts val="3526"/>
              </a:lnSpc>
            </a:pPr>
            <a:r>
              <a:rPr lang="en-US" sz="2519">
                <a:solidFill>
                  <a:srgbClr val="15161E"/>
                </a:solidFill>
                <a:latin typeface="Myriad"/>
                <a:ea typeface="Myriad"/>
                <a:cs typeface="Myriad"/>
                <a:sym typeface="Myriad"/>
              </a:rPr>
              <a:t>Start with the skills, knowledge, and support you need to feel confident in your role and make a meaningful impact in our community.</a:t>
            </a:r>
          </a:p>
        </p:txBody>
      </p:sp>
      <p:sp>
        <p:nvSpPr>
          <p:cNvPr id="19" name="TextBox 19"/>
          <p:cNvSpPr txBox="1"/>
          <p:nvPr/>
        </p:nvSpPr>
        <p:spPr>
          <a:xfrm>
            <a:off x="7561693" y="6960427"/>
            <a:ext cx="8796550" cy="1383817"/>
          </a:xfrm>
          <a:prstGeom prst="rect">
            <a:avLst/>
          </a:prstGeom>
        </p:spPr>
        <p:txBody>
          <a:bodyPr lIns="0" tIns="0" rIns="0" bIns="0" rtlCol="0" anchor="t">
            <a:spAutoFit/>
          </a:bodyPr>
          <a:lstStyle/>
          <a:p>
            <a:pPr algn="l">
              <a:lnSpc>
                <a:spcPts val="3526"/>
              </a:lnSpc>
            </a:pPr>
            <a:r>
              <a:rPr lang="en-US" sz="2519">
                <a:solidFill>
                  <a:srgbClr val="15161E"/>
                </a:solidFill>
                <a:latin typeface="Myriad"/>
                <a:ea typeface="Myriad"/>
                <a:cs typeface="Myriad"/>
                <a:sym typeface="Myriad"/>
              </a:rPr>
              <a:t>Keep growing through ongoing training, workshops, mentorship, and professional development opportunities designed to support your career.</a:t>
            </a:r>
          </a:p>
        </p:txBody>
      </p:sp>
      <p:grpSp>
        <p:nvGrpSpPr>
          <p:cNvPr id="20" name="Group 20"/>
          <p:cNvGrpSpPr/>
          <p:nvPr/>
        </p:nvGrpSpPr>
        <p:grpSpPr>
          <a:xfrm>
            <a:off x="230728" y="2587"/>
            <a:ext cx="17826545" cy="1270910"/>
            <a:chOff x="0" y="0"/>
            <a:chExt cx="23768726" cy="1694547"/>
          </a:xfrm>
        </p:grpSpPr>
        <p:grpSp>
          <p:nvGrpSpPr>
            <p:cNvPr id="21" name="Group 21"/>
            <p:cNvGrpSpPr/>
            <p:nvPr/>
          </p:nvGrpSpPr>
          <p:grpSpPr>
            <a:xfrm>
              <a:off x="20445304" y="182860"/>
              <a:ext cx="3323422" cy="887074"/>
              <a:chOff x="0" y="0"/>
              <a:chExt cx="867826" cy="231637"/>
            </a:xfrm>
          </p:grpSpPr>
          <p:sp>
            <p:nvSpPr>
              <p:cNvPr id="22" name="Freeform 22"/>
              <p:cNvSpPr/>
              <p:nvPr/>
            </p:nvSpPr>
            <p:spPr>
              <a:xfrm>
                <a:off x="0" y="0"/>
                <a:ext cx="867826" cy="231637"/>
              </a:xfrm>
              <a:custGeom>
                <a:avLst/>
                <a:gdLst/>
                <a:ahLst/>
                <a:cxnLst/>
                <a:rect l="l" t="t" r="r" b="b"/>
                <a:pathLst>
                  <a:path w="867826" h="231637">
                    <a:moveTo>
                      <a:pt x="115818" y="0"/>
                    </a:moveTo>
                    <a:lnTo>
                      <a:pt x="752008" y="0"/>
                    </a:lnTo>
                    <a:cubicBezTo>
                      <a:pt x="782725" y="0"/>
                      <a:pt x="812184" y="12202"/>
                      <a:pt x="833904" y="33922"/>
                    </a:cubicBezTo>
                    <a:cubicBezTo>
                      <a:pt x="855624" y="55643"/>
                      <a:pt x="867826" y="85101"/>
                      <a:pt x="867826" y="115818"/>
                    </a:cubicBezTo>
                    <a:lnTo>
                      <a:pt x="867826" y="115818"/>
                    </a:lnTo>
                    <a:cubicBezTo>
                      <a:pt x="867826" y="146535"/>
                      <a:pt x="855624" y="175994"/>
                      <a:pt x="833904" y="197714"/>
                    </a:cubicBezTo>
                    <a:cubicBezTo>
                      <a:pt x="812184" y="219434"/>
                      <a:pt x="782725" y="231637"/>
                      <a:pt x="752008" y="231637"/>
                    </a:cubicBezTo>
                    <a:lnTo>
                      <a:pt x="115818" y="231637"/>
                    </a:lnTo>
                    <a:cubicBezTo>
                      <a:pt x="85101" y="231637"/>
                      <a:pt x="55643" y="219434"/>
                      <a:pt x="33922" y="197714"/>
                    </a:cubicBezTo>
                    <a:cubicBezTo>
                      <a:pt x="12202" y="175994"/>
                      <a:pt x="0" y="146535"/>
                      <a:pt x="0" y="115818"/>
                    </a:cubicBezTo>
                    <a:lnTo>
                      <a:pt x="0" y="115818"/>
                    </a:lnTo>
                    <a:cubicBezTo>
                      <a:pt x="0" y="85101"/>
                      <a:pt x="12202" y="55643"/>
                      <a:pt x="33922" y="33922"/>
                    </a:cubicBezTo>
                    <a:cubicBezTo>
                      <a:pt x="55643" y="12202"/>
                      <a:pt x="85101" y="0"/>
                      <a:pt x="115818" y="0"/>
                    </a:cubicBezTo>
                    <a:close/>
                  </a:path>
                </a:pathLst>
              </a:custGeom>
              <a:ln w="28575" cap="rnd">
                <a:solidFill>
                  <a:srgbClr val="2B3B90"/>
                </a:solidFill>
                <a:prstDash val="solid"/>
                <a:round/>
              </a:ln>
            </p:spPr>
            <p:txBody>
              <a:bodyPr/>
              <a:lstStyle/>
              <a:p>
                <a:endParaRPr lang="en-US"/>
              </a:p>
            </p:txBody>
          </p:sp>
          <p:sp>
            <p:nvSpPr>
              <p:cNvPr id="23" name="TextBox 23"/>
              <p:cNvSpPr txBox="1"/>
              <p:nvPr/>
            </p:nvSpPr>
            <p:spPr>
              <a:xfrm>
                <a:off x="0" y="-47625"/>
                <a:ext cx="867826" cy="279262"/>
              </a:xfrm>
              <a:prstGeom prst="rect">
                <a:avLst/>
              </a:prstGeom>
            </p:spPr>
            <p:txBody>
              <a:bodyPr lIns="50800" tIns="50800" rIns="50800" bIns="50800" rtlCol="0" anchor="ctr"/>
              <a:lstStyle/>
              <a:p>
                <a:pPr algn="ctr">
                  <a:lnSpc>
                    <a:spcPts val="3067"/>
                  </a:lnSpc>
                </a:pPr>
                <a:endParaRPr/>
              </a:p>
            </p:txBody>
          </p:sp>
        </p:grpSp>
        <p:sp>
          <p:nvSpPr>
            <p:cNvPr id="24" name="Freeform 24"/>
            <p:cNvSpPr/>
            <p:nvPr/>
          </p:nvSpPr>
          <p:spPr>
            <a:xfrm>
              <a:off x="0" y="0"/>
              <a:ext cx="1735053" cy="1694547"/>
            </a:xfrm>
            <a:custGeom>
              <a:avLst/>
              <a:gdLst/>
              <a:ahLst/>
              <a:cxnLst/>
              <a:rect l="l" t="t" r="r" b="b"/>
              <a:pathLst>
                <a:path w="1735053" h="1694547">
                  <a:moveTo>
                    <a:pt x="0" y="0"/>
                  </a:moveTo>
                  <a:lnTo>
                    <a:pt x="1735053" y="0"/>
                  </a:lnTo>
                  <a:lnTo>
                    <a:pt x="1735053" y="1694547"/>
                  </a:lnTo>
                  <a:lnTo>
                    <a:pt x="0" y="1694547"/>
                  </a:lnTo>
                  <a:lnTo>
                    <a:pt x="0" y="0"/>
                  </a:lnTo>
                  <a:close/>
                </a:path>
              </a:pathLst>
            </a:custGeom>
            <a:blipFill>
              <a:blip r:embed="rId6"/>
              <a:stretch>
                <a:fillRect l="-11464" t="-4945" r="-6899" b="-16247"/>
              </a:stretch>
            </a:blipFill>
          </p:spPr>
          <p:txBody>
            <a:bodyPr/>
            <a:lstStyle/>
            <a:p>
              <a:endParaRPr lang="en-US"/>
            </a:p>
          </p:txBody>
        </p:sp>
        <p:sp>
          <p:nvSpPr>
            <p:cNvPr id="25" name="TextBox 25"/>
            <p:cNvSpPr txBox="1"/>
            <p:nvPr/>
          </p:nvSpPr>
          <p:spPr>
            <a:xfrm>
              <a:off x="1543244" y="586884"/>
              <a:ext cx="1622332" cy="973683"/>
            </a:xfrm>
            <a:prstGeom prst="rect">
              <a:avLst/>
            </a:prstGeom>
          </p:spPr>
          <p:txBody>
            <a:bodyPr lIns="0" tIns="0" rIns="0" bIns="0" rtlCol="0" anchor="t">
              <a:spAutoFit/>
            </a:bodyPr>
            <a:lstStyle/>
            <a:p>
              <a:pPr algn="l">
                <a:lnSpc>
                  <a:spcPts val="1798"/>
                </a:lnSpc>
              </a:pPr>
              <a:r>
                <a:rPr lang="en-US" sz="1893">
                  <a:solidFill>
                    <a:srgbClr val="15161E"/>
                  </a:solidFill>
                  <a:latin typeface="Myriad"/>
                  <a:ea typeface="Myriad"/>
                  <a:cs typeface="Myriad"/>
                  <a:sym typeface="Myriad"/>
                </a:rPr>
                <a:t>Onondaga County</a:t>
              </a:r>
              <a:r>
                <a:rPr lang="en-US" sz="1893">
                  <a:solidFill>
                    <a:srgbClr val="2B3B90"/>
                  </a:solidFill>
                  <a:latin typeface="Myriad"/>
                  <a:ea typeface="Myriad"/>
                  <a:cs typeface="Myriad"/>
                  <a:sym typeface="Myriad"/>
                </a:rPr>
                <a:t> </a:t>
              </a:r>
              <a:r>
                <a:rPr lang="en-US" sz="1893" b="1">
                  <a:solidFill>
                    <a:srgbClr val="2B3B90"/>
                  </a:solidFill>
                  <a:latin typeface="Myriad Bold"/>
                  <a:ea typeface="Myriad Bold"/>
                  <a:cs typeface="Myriad Bold"/>
                  <a:sym typeface="Myriad Bold"/>
                </a:rPr>
                <a:t>DSS-ES</a:t>
              </a:r>
            </a:p>
          </p:txBody>
        </p:sp>
        <p:sp>
          <p:nvSpPr>
            <p:cNvPr id="26" name="TextBox 26"/>
            <p:cNvSpPr txBox="1"/>
            <p:nvPr/>
          </p:nvSpPr>
          <p:spPr>
            <a:xfrm>
              <a:off x="20600648" y="402773"/>
              <a:ext cx="3012735" cy="444500"/>
            </a:xfrm>
            <a:prstGeom prst="rect">
              <a:avLst/>
            </a:prstGeom>
          </p:spPr>
          <p:txBody>
            <a:bodyPr lIns="0" tIns="0" rIns="0" bIns="0" rtlCol="0" anchor="t">
              <a:spAutoFit/>
            </a:bodyPr>
            <a:lstStyle/>
            <a:p>
              <a:pPr algn="ctr">
                <a:lnSpc>
                  <a:spcPts val="2440"/>
                </a:lnSpc>
              </a:pPr>
              <a:r>
                <a:rPr lang="en-US" sz="2034">
                  <a:solidFill>
                    <a:srgbClr val="15161E"/>
                  </a:solidFill>
                  <a:latin typeface="Myriad"/>
                  <a:ea typeface="Myriad"/>
                  <a:cs typeface="Myriad"/>
                  <a:sym typeface="Myriad"/>
                </a:rPr>
                <a:t>CAREER DETAILS</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1381</Words>
  <Application>Microsoft Office PowerPoint</Application>
  <PresentationFormat>Custom</PresentationFormat>
  <Paragraphs>155</Paragraphs>
  <Slides>14</Slides>
  <Notes>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14</vt:i4>
      </vt:variant>
    </vt:vector>
  </HeadingPairs>
  <TitlesOfParts>
    <vt:vector size="28" baseType="lpstr">
      <vt:lpstr>Myriad Italics</vt:lpstr>
      <vt:lpstr>Myriad</vt:lpstr>
      <vt:lpstr>Arial</vt:lpstr>
      <vt:lpstr>Symphony</vt:lpstr>
      <vt:lpstr>Myriad Semi-Bold Italics</vt:lpstr>
      <vt:lpstr>Myriad Ultra-Bold Italics</vt:lpstr>
      <vt:lpstr>Myriad Bold Italics</vt:lpstr>
      <vt:lpstr>Myriad Light Italics</vt:lpstr>
      <vt:lpstr>Myriad Semi-Bold</vt:lpstr>
      <vt:lpstr>Myriad Ultra-Bold</vt:lpstr>
      <vt:lpstr>Myriad Bold</vt:lpstr>
      <vt:lpstr>Calibri</vt:lpstr>
      <vt:lpstr>Myriad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Prospective Employee DSS Careers Website Slideshow</dc:title>
  <cp:lastModifiedBy>Jeschke, Anna (DFA)</cp:lastModifiedBy>
  <cp:revision>2</cp:revision>
  <dcterms:created xsi:type="dcterms:W3CDTF">2006-08-16T00:00:00Z</dcterms:created>
  <dcterms:modified xsi:type="dcterms:W3CDTF">2026-08-24T16:21:00Z</dcterms:modified>
  <dc:identifier>DAHSjGBlBek</dc:identifier>
</cp:coreProperties>
</file>